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733" r:id="rId2"/>
    <p:sldId id="734" r:id="rId3"/>
    <p:sldId id="735" r:id="rId4"/>
    <p:sldId id="739" r:id="rId5"/>
    <p:sldId id="736" r:id="rId6"/>
    <p:sldId id="741" r:id="rId7"/>
    <p:sldId id="742" r:id="rId8"/>
    <p:sldId id="748" r:id="rId9"/>
    <p:sldId id="749" r:id="rId10"/>
    <p:sldId id="737" r:id="rId11"/>
    <p:sldId id="743" r:id="rId12"/>
    <p:sldId id="744" r:id="rId13"/>
    <p:sldId id="738" r:id="rId14"/>
    <p:sldId id="750" r:id="rId15"/>
    <p:sldId id="745" r:id="rId16"/>
    <p:sldId id="752" r:id="rId17"/>
    <p:sldId id="753" r:id="rId18"/>
    <p:sldId id="746" r:id="rId19"/>
    <p:sldId id="751" r:id="rId20"/>
    <p:sldId id="754" r:id="rId21"/>
    <p:sldId id="74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0B0"/>
    <a:srgbClr val="FFF2CC"/>
    <a:srgbClr val="EFEEE9"/>
    <a:srgbClr val="6F7277"/>
    <a:srgbClr val="E5D5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2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68" y="284"/>
      </p:cViewPr>
      <p:guideLst>
        <p:guide orient="horz" pos="215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1D1C-81B8-4153-923B-11F9F2D87C6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A23A9-3173-4B28-A05B-236AE7548BC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12887" y="-531409"/>
            <a:ext cx="4611498" cy="4634936"/>
            <a:chOff x="-712887" y="-531409"/>
            <a:chExt cx="4611498" cy="4634936"/>
          </a:xfrm>
        </p:grpSpPr>
        <p:sp>
          <p:nvSpPr>
            <p:cNvPr id="28" name="任意多边形: 形状 27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8372202" y="2829714"/>
            <a:ext cx="4611498" cy="4634936"/>
            <a:chOff x="-712887" y="-531409"/>
            <a:chExt cx="4611498" cy="4634936"/>
          </a:xfrm>
        </p:grpSpPr>
        <p:sp>
          <p:nvSpPr>
            <p:cNvPr id="32" name="任意多边形: 形状 31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-1689735" y="2661154"/>
            <a:ext cx="145275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城市漫游的偏好图谱与情感共鸣———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                     基于上海Citywalk的文旅偏好分析</a:t>
            </a:r>
          </a:p>
        </p:txBody>
      </p:sp>
      <p:sp>
        <p:nvSpPr>
          <p:cNvPr id="37" name="矩形 36"/>
          <p:cNvSpPr/>
          <p:nvPr/>
        </p:nvSpPr>
        <p:spPr>
          <a:xfrm>
            <a:off x="2957830" y="4567555"/>
            <a:ext cx="3024505" cy="307975"/>
          </a:xfrm>
          <a:prstGeom prst="rect">
            <a:avLst/>
          </a:prstGeom>
          <a:solidFill>
            <a:srgbClr val="6F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汇报人：刘新然 邱晓豪</a:t>
            </a:r>
          </a:p>
        </p:txBody>
      </p:sp>
      <p:sp>
        <p:nvSpPr>
          <p:cNvPr id="38" name="矩形 37"/>
          <p:cNvSpPr/>
          <p:nvPr/>
        </p:nvSpPr>
        <p:spPr>
          <a:xfrm>
            <a:off x="6095999" y="4567506"/>
            <a:ext cx="3024809" cy="322849"/>
          </a:xfrm>
          <a:prstGeom prst="rect">
            <a:avLst/>
          </a:prstGeom>
          <a:solidFill>
            <a:srgbClr val="6F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汇报时间：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日</a:t>
            </a:r>
          </a:p>
        </p:txBody>
      </p:sp>
      <p:pic>
        <p:nvPicPr>
          <p:cNvPr id="39" name="图形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9130" y="267348"/>
            <a:ext cx="1294709" cy="129470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3213665" y="1562057"/>
            <a:ext cx="5906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GRADUATE PAPER DEFENSE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514220" y="5227638"/>
            <a:ext cx="314272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经济与管理学院信管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2401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12887" y="-531409"/>
            <a:ext cx="4611498" cy="4634936"/>
            <a:chOff x="-712887" y="-531409"/>
            <a:chExt cx="4611498" cy="4634936"/>
          </a:xfrm>
        </p:grpSpPr>
        <p:sp>
          <p:nvSpPr>
            <p:cNvPr id="28" name="任意多边形: 形状 27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8372202" y="2829714"/>
            <a:ext cx="4611498" cy="4634936"/>
            <a:chOff x="-712887" y="-531409"/>
            <a:chExt cx="4611498" cy="4634936"/>
          </a:xfrm>
        </p:grpSpPr>
        <p:sp>
          <p:nvSpPr>
            <p:cNvPr id="32" name="任意多边形: 形状 31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51395" y="1786059"/>
            <a:ext cx="8489209" cy="2923632"/>
            <a:chOff x="1851395" y="1469356"/>
            <a:chExt cx="8489209" cy="2923632"/>
          </a:xfrm>
        </p:grpSpPr>
        <p:sp>
          <p:nvSpPr>
            <p:cNvPr id="27" name="文本框 26"/>
            <p:cNvSpPr txBox="1"/>
            <p:nvPr/>
          </p:nvSpPr>
          <p:spPr>
            <a:xfrm>
              <a:off x="4772562" y="3045586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800" b="1" dirty="0">
                  <a:solidFill>
                    <a:srgbClr val="6F7277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情感分析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851395" y="3774805"/>
              <a:ext cx="8489209" cy="618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 Ipsum available, but the  majority have suffered alteration some form, by injected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humour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, or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randomThere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 are many variations of passages of Lorem Ipsum available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05362" y="1469356"/>
              <a:ext cx="1944763" cy="186204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03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6F7277"/>
                  </a:solidFill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情感分析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307623" y="996432"/>
            <a:ext cx="2846938" cy="3881658"/>
          </a:xfrm>
          <a:prstGeom prst="rect">
            <a:avLst/>
          </a:prstGeom>
          <a:solidFill>
            <a:srgbClr val="B0B0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43208" y="1943857"/>
            <a:ext cx="1975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python</a:t>
            </a:r>
            <a:r>
              <a:rPr lang="zh-CN" altLang="en-US" dirty="0"/>
              <a:t>代码，对最终筛选后的数据进行情感分析。</a:t>
            </a:r>
          </a:p>
        </p:txBody>
      </p:sp>
      <p:pic>
        <p:nvPicPr>
          <p:cNvPr id="5" name="图片 4" descr="文本&#10;&#10;AI 生成的内容可能不正确。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865" y="197613"/>
            <a:ext cx="6781320" cy="3745872"/>
          </a:xfrm>
          <a:prstGeom prst="rect">
            <a:avLst/>
          </a:prstGeom>
        </p:spPr>
      </p:pic>
      <p:pic>
        <p:nvPicPr>
          <p:cNvPr id="7" name="图片 6" descr="电脑萤幕画面&#10;&#10;AI 生成的内容可能不正确。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52" y="1603730"/>
            <a:ext cx="8538392" cy="5095007"/>
          </a:xfrm>
          <a:prstGeom prst="rect">
            <a:avLst/>
          </a:prstGeom>
        </p:spPr>
      </p:pic>
      <p:sp>
        <p:nvSpPr>
          <p:cNvPr id="28" name="标注: 线形 27"/>
          <p:cNvSpPr/>
          <p:nvPr/>
        </p:nvSpPr>
        <p:spPr>
          <a:xfrm>
            <a:off x="10610833" y="2102142"/>
            <a:ext cx="1273544" cy="1253704"/>
          </a:xfrm>
          <a:prstGeom prst="borderCallout1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情感分析结果</a:t>
            </a:r>
          </a:p>
        </p:txBody>
      </p:sp>
      <p:sp>
        <p:nvSpPr>
          <p:cNvPr id="29" name="标注: 线形 28"/>
          <p:cNvSpPr/>
          <p:nvPr/>
        </p:nvSpPr>
        <p:spPr>
          <a:xfrm>
            <a:off x="8651464" y="858969"/>
            <a:ext cx="1519963" cy="691371"/>
          </a:xfrm>
          <a:prstGeom prst="borderCallout1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python</a:t>
            </a:r>
            <a:r>
              <a:rPr lang="zh-CN" altLang="en-US" dirty="0"/>
              <a:t>代码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情感分析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pic>
        <p:nvPicPr>
          <p:cNvPr id="3" name="图片 2" descr="图表, 条形图, 直方图&#10;&#10;AI 生成的内容可能不正确。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6" y="858969"/>
            <a:ext cx="8108835" cy="5742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522363" y="256731"/>
            <a:ext cx="3428529" cy="62742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62164" y="557850"/>
            <a:ext cx="3148927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Landmarks –Score Top 10</a:t>
            </a:r>
            <a:r>
              <a:rPr lang="zh-CN" altLang="en-US" sz="1400" dirty="0"/>
              <a:t>：迪士尼、愚园路、陆家嘴、新天地等地标位居前列。</a:t>
            </a:r>
            <a:r>
              <a:rPr lang="zh-CN" altLang="en-US" sz="1400" dirty="0">
                <a:solidFill>
                  <a:srgbClr val="C00000"/>
                </a:solidFill>
              </a:rPr>
              <a:t>这表明主题乐园、兼具历史与时尚的街区、现代都市景观能带来更集中的愉悦体验</a:t>
            </a:r>
            <a:r>
              <a:rPr lang="zh-CN" altLang="en-US" sz="1200" dirty="0">
                <a:solidFill>
                  <a:srgbClr val="C00000"/>
                </a:solidFill>
              </a:rPr>
              <a:t>。</a:t>
            </a:r>
            <a:endParaRPr lang="en-US" altLang="zh-CN" sz="1200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Landmarks-Review Count Top 10:</a:t>
            </a:r>
            <a:r>
              <a:rPr lang="zh-CN" altLang="en-US" sz="1400" dirty="0"/>
              <a:t>外滩、武康路、南京路等传统地标评论数最多，</a:t>
            </a:r>
            <a:r>
              <a:rPr lang="zh-CN" altLang="en-US" sz="1400" dirty="0">
                <a:solidFill>
                  <a:srgbClr val="C00000"/>
                </a:solidFill>
              </a:rPr>
              <a:t>反映了它们作为城市核心符号，拥有无可争议的知名度和基础客流量。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Landmarks-Positive Rate Top 10:</a:t>
            </a:r>
            <a:r>
              <a:rPr lang="zh-CN" altLang="en-US" sz="1400" dirty="0"/>
              <a:t>此维度指向了那些可能未被过度炒作，但体验满意度极高的“宝藏”地点（图表中名称未能完全识别）。</a:t>
            </a:r>
            <a:r>
              <a:rPr lang="zh-CN" altLang="en-US" sz="1400" dirty="0">
                <a:solidFill>
                  <a:srgbClr val="C00000"/>
                </a:solidFill>
              </a:rPr>
              <a:t>好评率高的地点往往与评分高的地点存在部分重叠，但并非完全一致</a:t>
            </a:r>
            <a:r>
              <a:rPr lang="zh-CN" altLang="en-US" sz="1400" dirty="0"/>
              <a:t>。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All Landmarks-Score Distribution:</a:t>
            </a:r>
            <a:r>
              <a:rPr lang="zh-CN" altLang="en-US" sz="1400" dirty="0"/>
              <a:t>大部分地标的评分集中在中等偏上区间（如</a:t>
            </a:r>
            <a:r>
              <a:rPr lang="en-US" altLang="zh-CN" sz="1400" dirty="0"/>
              <a:t>0.4-0.8</a:t>
            </a:r>
            <a:r>
              <a:rPr lang="zh-CN" altLang="en-US" sz="1400" dirty="0"/>
              <a:t>），呈现正态分布，说明整体体验感尚可，但</a:t>
            </a:r>
            <a:r>
              <a:rPr lang="zh-CN" altLang="en-US" sz="1400" dirty="0">
                <a:solidFill>
                  <a:srgbClr val="C00000"/>
                </a:solidFill>
              </a:rPr>
              <a:t>极致体验（极高或极低分）占比较少。</a:t>
            </a:r>
            <a:endParaRPr lang="en-US" altLang="zh-CN" sz="1400" dirty="0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12887" y="-531409"/>
            <a:ext cx="4611498" cy="4634936"/>
            <a:chOff x="-712887" y="-531409"/>
            <a:chExt cx="4611498" cy="4634936"/>
          </a:xfrm>
        </p:grpSpPr>
        <p:sp>
          <p:nvSpPr>
            <p:cNvPr id="28" name="任意多边形: 形状 27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8372202" y="2829714"/>
            <a:ext cx="4611498" cy="4634936"/>
            <a:chOff x="-712887" y="-531409"/>
            <a:chExt cx="4611498" cy="4634936"/>
          </a:xfrm>
        </p:grpSpPr>
        <p:sp>
          <p:nvSpPr>
            <p:cNvPr id="32" name="任意多边形: 形状 31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51395" y="1786059"/>
            <a:ext cx="8489209" cy="2923632"/>
            <a:chOff x="1851395" y="1469356"/>
            <a:chExt cx="8489209" cy="2923632"/>
          </a:xfrm>
        </p:grpSpPr>
        <p:sp>
          <p:nvSpPr>
            <p:cNvPr id="27" name="文本框 26"/>
            <p:cNvSpPr txBox="1"/>
            <p:nvPr/>
          </p:nvSpPr>
          <p:spPr>
            <a:xfrm>
              <a:off x="4464784" y="3045586"/>
              <a:ext cx="32624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800" b="1" dirty="0">
                  <a:solidFill>
                    <a:srgbClr val="6F7277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图谱的构建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851395" y="3774805"/>
              <a:ext cx="8489209" cy="618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 Ipsum available, but the  majority have suffered alteration some form, by injected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humour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, or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randomThere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 are many variations of passages of Lorem Ipsum available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05362" y="1469356"/>
              <a:ext cx="1944763" cy="186204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04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70" y="423574"/>
            <a:ext cx="8795202" cy="5353325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图谱的构建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218792" y="1137005"/>
            <a:ext cx="2658421" cy="4353997"/>
          </a:xfrm>
          <a:prstGeom prst="rect">
            <a:avLst/>
          </a:prstGeom>
          <a:solidFill>
            <a:srgbClr val="B0B0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1619" y="1622909"/>
            <a:ext cx="20346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通过情感分析的结果，我们结合大模型对总共</a:t>
            </a:r>
            <a:r>
              <a:rPr lang="en-US" altLang="zh-CN" dirty="0"/>
              <a:t>72</a:t>
            </a:r>
            <a:r>
              <a:rPr lang="zh-CN" altLang="en-US" dirty="0"/>
              <a:t>个打卡点进行了主题分类。一共是七个类别。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美食场景消费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滨江景观体验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商业商圈打卡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文化场馆体验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历史建筑探访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公园自然休闲</a:t>
            </a: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dirty="0"/>
              <a:t>梧桐街道漫游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6F7277"/>
                  </a:solidFill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图谱的构建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398424" y="1207855"/>
            <a:ext cx="2714169" cy="2552691"/>
          </a:xfrm>
          <a:prstGeom prst="rect">
            <a:avLst/>
          </a:prstGeom>
          <a:solidFill>
            <a:srgbClr val="B0B0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98424" y="1737968"/>
            <a:ext cx="279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neo4j</a:t>
            </a:r>
            <a:r>
              <a:rPr lang="zh-CN" altLang="en-US" dirty="0"/>
              <a:t>围绕“</a:t>
            </a:r>
            <a:r>
              <a:rPr lang="zh-CN" altLang="en-US" dirty="0">
                <a:solidFill>
                  <a:srgbClr val="C00000"/>
                </a:solidFill>
              </a:rPr>
              <a:t>打卡点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主题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情感评级</a:t>
            </a:r>
            <a:r>
              <a:rPr lang="zh-CN" altLang="en-US" dirty="0"/>
              <a:t>”，做了一个图谱（构建实体间的关系）                   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  <p:pic>
        <p:nvPicPr>
          <p:cNvPr id="7" name="图片 6" descr="图片包含 气泡图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91" y="0"/>
            <a:ext cx="12192000" cy="6280727"/>
          </a:xfrm>
          <a:prstGeom prst="rect">
            <a:avLst/>
          </a:prstGeom>
        </p:spPr>
      </p:pic>
      <p:sp>
        <p:nvSpPr>
          <p:cNvPr id="12" name="标注: 线形 11"/>
          <p:cNvSpPr/>
          <p:nvPr/>
        </p:nvSpPr>
        <p:spPr>
          <a:xfrm>
            <a:off x="455977" y="4551568"/>
            <a:ext cx="4347942" cy="2007195"/>
          </a:xfrm>
          <a:prstGeom prst="borderCallout1">
            <a:avLst/>
          </a:prstGeom>
          <a:solidFill>
            <a:srgbClr val="B0B0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35841" y="4584111"/>
            <a:ext cx="363337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/>
              <a:t>高评价地点特征：与“</a:t>
            </a:r>
            <a:r>
              <a:rPr lang="en-US" altLang="zh-CN" sz="1100" dirty="0"/>
              <a:t>Good”</a:t>
            </a:r>
            <a:r>
              <a:rPr lang="zh-CN" altLang="en-US" sz="1100" dirty="0"/>
              <a:t>关联的地点（如安福路），也常与“特色街巷</a:t>
            </a:r>
            <a:r>
              <a:rPr lang="en-US" altLang="zh-CN" sz="1100" dirty="0"/>
              <a:t>/</a:t>
            </a:r>
            <a:r>
              <a:rPr lang="zh-CN" altLang="en-US" sz="1100" dirty="0"/>
              <a:t>弄堂”等功能属性相连，</a:t>
            </a:r>
            <a:r>
              <a:rPr lang="zh-CN" altLang="en-US" sz="1100" dirty="0">
                <a:solidFill>
                  <a:srgbClr val="C00000"/>
                </a:solidFill>
              </a:rPr>
              <a:t>暗示具有独特历史文化或生活氛围的街区更易获得积极评价。</a:t>
            </a:r>
            <a:endParaRPr lang="en-US" altLang="zh-CN" sz="1100" dirty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/>
              <a:t>大众地点的多元标签：如“南京路”同时与“</a:t>
            </a:r>
            <a:r>
              <a:rPr lang="en-US" altLang="zh-CN" sz="1100" dirty="0"/>
              <a:t>Average”</a:t>
            </a:r>
            <a:r>
              <a:rPr lang="zh-CN" altLang="en-US" sz="1100" dirty="0"/>
              <a:t>（平均评价）和“</a:t>
            </a:r>
            <a:r>
              <a:rPr lang="en-US" altLang="zh-CN" sz="1100" dirty="0"/>
              <a:t>Shopping”</a:t>
            </a:r>
            <a:r>
              <a:rPr lang="zh-CN" altLang="en-US" sz="1100" dirty="0"/>
              <a:t>（购物）关联，</a:t>
            </a:r>
            <a:r>
              <a:rPr lang="zh-CN" altLang="en-US" sz="1100" dirty="0">
                <a:solidFill>
                  <a:srgbClr val="FF0000"/>
                </a:solidFill>
              </a:rPr>
              <a:t>反映了其作为成熟商业地标的普遍认知。</a:t>
            </a:r>
            <a:endParaRPr lang="en-US" altLang="zh-CN" sz="11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/>
              <a:t>功能聚类：</a:t>
            </a:r>
            <a:r>
              <a:rPr lang="zh-CN" altLang="en-US" sz="1100" dirty="0">
                <a:solidFill>
                  <a:srgbClr val="FF0000"/>
                </a:solidFill>
              </a:rPr>
              <a:t>地点根据其主要功能形成集群</a:t>
            </a:r>
            <a:r>
              <a:rPr lang="zh-CN" altLang="en-US" sz="1100" dirty="0"/>
              <a:t>，例如与“公园</a:t>
            </a:r>
            <a:r>
              <a:rPr lang="en-US" altLang="zh-CN" sz="1100" dirty="0"/>
              <a:t>/</a:t>
            </a:r>
            <a:r>
              <a:rPr lang="zh-CN" altLang="en-US" sz="1100" dirty="0"/>
              <a:t>绿色空间”关联的地点（如人民公园）提供了城市中的自然休闲选择。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12887" y="-531409"/>
            <a:ext cx="4611498" cy="4634936"/>
            <a:chOff x="-712887" y="-531409"/>
            <a:chExt cx="4611498" cy="4634936"/>
          </a:xfrm>
        </p:grpSpPr>
        <p:sp>
          <p:nvSpPr>
            <p:cNvPr id="28" name="任意多边形: 形状 27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8372202" y="2829714"/>
            <a:ext cx="4611498" cy="4634936"/>
            <a:chOff x="-712887" y="-531409"/>
            <a:chExt cx="4611498" cy="4634936"/>
          </a:xfrm>
        </p:grpSpPr>
        <p:sp>
          <p:nvSpPr>
            <p:cNvPr id="32" name="任意多边形: 形状 31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51395" y="1786059"/>
            <a:ext cx="8489209" cy="2923632"/>
            <a:chOff x="1851395" y="1469356"/>
            <a:chExt cx="8489209" cy="2923632"/>
          </a:xfrm>
        </p:grpSpPr>
        <p:sp>
          <p:nvSpPr>
            <p:cNvPr id="27" name="文本框 26"/>
            <p:cNvSpPr txBox="1"/>
            <p:nvPr/>
          </p:nvSpPr>
          <p:spPr>
            <a:xfrm>
              <a:off x="5388115" y="3045586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800" b="1" dirty="0">
                  <a:solidFill>
                    <a:srgbClr val="6F7277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总结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851395" y="3774805"/>
              <a:ext cx="8489209" cy="618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 Ipsum available, but the  majority have suffered alteration some form, by injected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humour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, or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randomThere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 are many variations of passages of Lorem Ipsum available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76508" y="1469356"/>
              <a:ext cx="2002471" cy="186204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05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6F7277"/>
                  </a:solidFill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初步结论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24367" y="1214975"/>
            <a:ext cx="3560590" cy="4285146"/>
            <a:chOff x="6262648" y="1568533"/>
            <a:chExt cx="5743272" cy="2702855"/>
          </a:xfrm>
        </p:grpSpPr>
        <p:sp>
          <p:nvSpPr>
            <p:cNvPr id="11" name="矩形 10"/>
            <p:cNvSpPr/>
            <p:nvPr/>
          </p:nvSpPr>
          <p:spPr>
            <a:xfrm>
              <a:off x="6299200" y="1568533"/>
              <a:ext cx="5411688" cy="539667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文本框1"/>
            <p:cNvSpPr txBox="1"/>
            <p:nvPr/>
          </p:nvSpPr>
          <p:spPr>
            <a:xfrm>
              <a:off x="6262648" y="1653700"/>
              <a:ext cx="5743272" cy="5435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情感评分与 “热度 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- 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稀缺性” 成反比：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pPr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小众 “精而美” 打卡点碾压热门地标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3" name="文本框2"/>
            <p:cNvSpPr/>
            <p:nvPr/>
          </p:nvSpPr>
          <p:spPr>
            <a:xfrm>
              <a:off x="6382103" y="2198484"/>
              <a:ext cx="4962104" cy="2072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/>
                <a:t>从情感分析数据看，</a:t>
              </a:r>
              <a:r>
                <a:rPr lang="en-US" altLang="zh-CN" sz="1200" b="1" dirty="0"/>
                <a:t>Excellent </a:t>
              </a:r>
              <a:r>
                <a:rPr lang="zh-CN" altLang="en-US" sz="1200" b="1" dirty="0"/>
                <a:t>级打卡点（评分≥</a:t>
              </a:r>
              <a:r>
                <a:rPr lang="en-US" altLang="zh-CN" sz="1200" b="1" dirty="0"/>
                <a:t>0.78</a:t>
              </a:r>
              <a:r>
                <a:rPr lang="zh-CN" altLang="en-US" sz="1200" b="1" dirty="0"/>
                <a:t>）多为 “小而精” 的非顶级热门点</a:t>
              </a:r>
              <a:r>
                <a:rPr lang="zh-CN" altLang="en-US" sz="1200" dirty="0"/>
                <a:t>，而大众熟知的 “流量地标” 反而评分受限：</a:t>
              </a:r>
            </a:p>
            <a:p>
              <a:pPr lvl="0"/>
              <a:r>
                <a:rPr lang="zh-CN" altLang="en-US" sz="1200" dirty="0"/>
                <a:t>高分小众点：虹口（</a:t>
              </a:r>
              <a:r>
                <a:rPr lang="en-US" altLang="zh-CN" sz="1200" dirty="0"/>
                <a:t>0.78</a:t>
              </a:r>
              <a:r>
                <a:rPr lang="zh-CN" altLang="en-US" sz="1200" dirty="0"/>
                <a:t>）、富民路（</a:t>
              </a:r>
              <a:r>
                <a:rPr lang="en-US" altLang="zh-CN" sz="1200" dirty="0"/>
                <a:t>0.85</a:t>
              </a:r>
              <a:r>
                <a:rPr lang="zh-CN" altLang="en-US" sz="1200" dirty="0"/>
                <a:t>）、枫泾（</a:t>
              </a:r>
              <a:r>
                <a:rPr lang="en-US" altLang="zh-CN" sz="1200" dirty="0"/>
                <a:t>0.95</a:t>
              </a:r>
              <a:r>
                <a:rPr lang="zh-CN" altLang="en-US" sz="1200" dirty="0"/>
                <a:t>）、多伦路（</a:t>
              </a:r>
              <a:r>
                <a:rPr lang="en-US" altLang="zh-CN" sz="1200" dirty="0"/>
                <a:t>1.00</a:t>
              </a:r>
              <a:r>
                <a:rPr lang="zh-CN" altLang="en-US" sz="1200" dirty="0"/>
                <a:t>），样本数均≤</a:t>
              </a:r>
              <a:r>
                <a:rPr lang="en-US" altLang="zh-CN" sz="1200" dirty="0"/>
                <a:t>34</a:t>
              </a:r>
              <a:r>
                <a:rPr lang="zh-CN" altLang="en-US" sz="1200" dirty="0"/>
                <a:t>，主打 “历史纵深 </a:t>
              </a:r>
              <a:r>
                <a:rPr lang="en-US" altLang="zh-CN" sz="1200" dirty="0"/>
                <a:t>+ </a:t>
              </a:r>
              <a:r>
                <a:rPr lang="zh-CN" altLang="en-US" sz="1200" dirty="0"/>
                <a:t>低人流”（如多伦路的老建筑 </a:t>
              </a:r>
              <a:r>
                <a:rPr lang="en-US" altLang="zh-CN" sz="1200" dirty="0"/>
                <a:t>+ </a:t>
              </a:r>
              <a:r>
                <a:rPr lang="zh-CN" altLang="en-US" sz="1200" dirty="0"/>
                <a:t>小众书店，枫泾的水乡古镇 </a:t>
              </a:r>
              <a:r>
                <a:rPr lang="en-US" altLang="zh-CN" sz="1200" dirty="0"/>
                <a:t>+ </a:t>
              </a:r>
              <a:r>
                <a:rPr lang="zh-CN" altLang="en-US" sz="1200" dirty="0"/>
                <a:t>消防文化），无负面反馈；</a:t>
              </a:r>
            </a:p>
            <a:p>
              <a:pPr lvl="0"/>
              <a:r>
                <a:rPr lang="zh-CN" altLang="en-US" sz="1200" dirty="0"/>
                <a:t>热门地标：外滩（</a:t>
              </a:r>
              <a:r>
                <a:rPr lang="en-US" altLang="zh-CN" sz="1200" dirty="0"/>
                <a:t>0.63</a:t>
              </a:r>
              <a:r>
                <a:rPr lang="zh-CN" altLang="en-US" sz="1200" dirty="0"/>
                <a:t>）、武康路（</a:t>
              </a:r>
              <a:r>
                <a:rPr lang="en-US" altLang="zh-CN" sz="1200" dirty="0"/>
                <a:t>0.67</a:t>
              </a:r>
              <a:r>
                <a:rPr lang="zh-CN" altLang="en-US" sz="1200" dirty="0"/>
                <a:t>）、南京路（</a:t>
              </a:r>
              <a:r>
                <a:rPr lang="en-US" altLang="zh-CN" sz="1200" dirty="0"/>
                <a:t>0.59</a:t>
              </a:r>
              <a:r>
                <a:rPr lang="zh-CN" altLang="en-US" sz="1200" dirty="0"/>
                <a:t>）虽为 </a:t>
              </a:r>
              <a:r>
                <a:rPr lang="en-US" altLang="zh-CN" sz="1200" dirty="0"/>
                <a:t>Good/Average </a:t>
              </a:r>
              <a:r>
                <a:rPr lang="zh-CN" altLang="en-US" sz="1200" dirty="0"/>
                <a:t>级，但负面反馈集中于 “周末 </a:t>
              </a:r>
              <a:r>
                <a:rPr lang="en-US" altLang="zh-CN" sz="1200" dirty="0"/>
                <a:t>/ </a:t>
              </a:r>
              <a:r>
                <a:rPr lang="zh-CN" altLang="en-US" sz="1200" dirty="0"/>
                <a:t>节假日人流拥挤”（如外滩 “观光步道全是人，拍全景需等半天”），矛盾情感差超 </a:t>
              </a:r>
              <a:r>
                <a:rPr lang="en-US" altLang="zh-CN" sz="1200" dirty="0"/>
                <a:t>0.4</a:t>
              </a:r>
              <a:r>
                <a:rPr lang="zh-CN" altLang="en-US" sz="1200" dirty="0"/>
                <a:t>。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227173" y="1214975"/>
            <a:ext cx="3106941" cy="4428498"/>
            <a:chOff x="6262648" y="1568533"/>
            <a:chExt cx="5011530" cy="2793275"/>
          </a:xfrm>
        </p:grpSpPr>
        <p:sp>
          <p:nvSpPr>
            <p:cNvPr id="4" name="矩形 3"/>
            <p:cNvSpPr/>
            <p:nvPr/>
          </p:nvSpPr>
          <p:spPr>
            <a:xfrm>
              <a:off x="6299200" y="1568533"/>
              <a:ext cx="4928622" cy="539667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文本框1"/>
            <p:cNvSpPr txBox="1"/>
            <p:nvPr/>
          </p:nvSpPr>
          <p:spPr>
            <a:xfrm>
              <a:off x="6262648" y="1653700"/>
              <a:ext cx="5011530" cy="388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 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主题联动形成 “黄金体验链”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zh-CN" altLang="en-US" sz="1600" b="1" dirty="0">
                  <a:solidFill>
                    <a:schemeClr val="bg1"/>
                  </a:solidFill>
                </a:rPr>
                <a:t>历史建筑 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× 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梧桐街道是核心组合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文本框2"/>
            <p:cNvSpPr/>
            <p:nvPr/>
          </p:nvSpPr>
          <p:spPr>
            <a:xfrm>
              <a:off x="6265718" y="2172426"/>
              <a:ext cx="4962104" cy="2189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/>
                <a:t>知识图谱中 “历史建筑探访” 与 “梧桐街道漫游” 的关联度最高（如武康路、愚园路、安福路均同时属于两类主题），且这类 “双主题叠加” 打卡点的情感评分普遍高于单一主题：</a:t>
              </a:r>
            </a:p>
            <a:p>
              <a:pPr lvl="0"/>
              <a:r>
                <a:rPr lang="zh-CN" altLang="en-US" sz="1200" dirty="0"/>
                <a:t>双主题点：武康路（</a:t>
              </a:r>
              <a:r>
                <a:rPr lang="en-US" altLang="zh-CN" sz="1200" dirty="0"/>
                <a:t>0.67 Good</a:t>
              </a:r>
              <a:r>
                <a:rPr lang="zh-CN" altLang="en-US" sz="1200" dirty="0"/>
                <a:t>）、愚园路（</a:t>
              </a:r>
              <a:r>
                <a:rPr lang="en-US" altLang="zh-CN" sz="1200" dirty="0"/>
                <a:t>0.62 Good</a:t>
              </a:r>
              <a:r>
                <a:rPr lang="zh-CN" altLang="en-US" sz="1200" dirty="0"/>
                <a:t>）、思南公馆（</a:t>
              </a:r>
              <a:r>
                <a:rPr lang="en-US" altLang="zh-CN" sz="1200" dirty="0"/>
                <a:t>0.66 Good</a:t>
              </a:r>
              <a:r>
                <a:rPr lang="zh-CN" altLang="en-US" sz="1200" dirty="0"/>
                <a:t>），均为上海 </a:t>
              </a:r>
              <a:r>
                <a:rPr lang="en-US" altLang="zh-CN" sz="1200" dirty="0" err="1"/>
                <a:t>Citywalk</a:t>
              </a:r>
              <a:r>
                <a:rPr lang="en-US" altLang="zh-CN" sz="1200" dirty="0"/>
                <a:t> </a:t>
              </a:r>
              <a:r>
                <a:rPr lang="zh-CN" altLang="en-US" sz="1200" dirty="0"/>
                <a:t>的 “经典选择”，既承载邬达克建筑、老洋房等历史元素，又有梧桐掩映的街道氛围；</a:t>
              </a:r>
            </a:p>
            <a:p>
              <a:pPr lvl="0"/>
              <a:r>
                <a:rPr lang="zh-CN" altLang="en-US" sz="1200" dirty="0"/>
                <a:t>单一主题点：纯商业的陆家嘴（</a:t>
              </a:r>
              <a:r>
                <a:rPr lang="en-US" altLang="zh-CN" sz="1200" dirty="0"/>
                <a:t>0.68 Good</a:t>
              </a:r>
              <a:r>
                <a:rPr lang="zh-CN" altLang="en-US" sz="1200" dirty="0"/>
                <a:t>）、纯自然的世纪公园（</a:t>
              </a:r>
              <a:r>
                <a:rPr lang="en-US" altLang="zh-CN" sz="1200" dirty="0"/>
                <a:t>0.78 Excellent</a:t>
              </a:r>
              <a:r>
                <a:rPr lang="zh-CN" altLang="en-US" sz="1200" dirty="0"/>
                <a:t>），虽评分不低，但用户自发路线中极少单独作为核心，多需搭配其他主题（如陆家嘴 </a:t>
              </a:r>
              <a:r>
                <a:rPr lang="en-US" altLang="zh-CN" sz="1200" dirty="0"/>
                <a:t>+ </a:t>
              </a:r>
              <a:r>
                <a:rPr lang="zh-CN" altLang="en-US" sz="1200" dirty="0"/>
                <a:t>浦东美术馆 </a:t>
              </a:r>
              <a:r>
                <a:rPr lang="en-US" altLang="zh-CN" sz="1200" dirty="0"/>
                <a:t>= </a:t>
              </a:r>
              <a:r>
                <a:rPr lang="zh-CN" altLang="en-US" sz="1200" dirty="0"/>
                <a:t>商业 </a:t>
              </a:r>
              <a:r>
                <a:rPr lang="en-US" altLang="zh-CN" sz="1200" dirty="0"/>
                <a:t>× </a:t>
              </a:r>
              <a:r>
                <a:rPr lang="zh-CN" altLang="en-US" sz="1200" dirty="0"/>
                <a:t>文化）。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881898" y="1214975"/>
            <a:ext cx="3289683" cy="4814815"/>
            <a:chOff x="6262648" y="1557820"/>
            <a:chExt cx="5306295" cy="3036944"/>
          </a:xfrm>
        </p:grpSpPr>
        <p:sp>
          <p:nvSpPr>
            <p:cNvPr id="18" name="矩形 17"/>
            <p:cNvSpPr/>
            <p:nvPr/>
          </p:nvSpPr>
          <p:spPr>
            <a:xfrm>
              <a:off x="6299200" y="1557820"/>
              <a:ext cx="5123231" cy="539667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文本框1"/>
            <p:cNvSpPr txBox="1"/>
            <p:nvPr/>
          </p:nvSpPr>
          <p:spPr>
            <a:xfrm>
              <a:off x="6262648" y="1653700"/>
              <a:ext cx="5306295" cy="368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空间扩散：从 “单一梧桐区” 到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r>
                <a:rPr lang="zh-CN" altLang="en-US" sz="1600" b="1" dirty="0">
                  <a:solidFill>
                    <a:schemeClr val="bg1"/>
                  </a:solidFill>
                </a:rPr>
                <a:t> “全域多元场景”，郊区小众点崛起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2"/>
            <p:cNvSpPr/>
            <p:nvPr/>
          </p:nvSpPr>
          <p:spPr>
            <a:xfrm>
              <a:off x="6265718" y="2172426"/>
              <a:ext cx="4962104" cy="24223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/>
                <a:t>早期上海 </a:t>
              </a:r>
              <a:r>
                <a:rPr lang="en-US" altLang="zh-CN" sz="1200" dirty="0" err="1"/>
                <a:t>Citywalk</a:t>
              </a:r>
              <a:r>
                <a:rPr lang="en-US" altLang="zh-CN" sz="1200" dirty="0"/>
                <a:t> </a:t>
              </a:r>
              <a:r>
                <a:rPr lang="zh-CN" altLang="en-US" sz="1200" dirty="0"/>
                <a:t>以 “徐汇 </a:t>
              </a:r>
              <a:r>
                <a:rPr lang="en-US" altLang="zh-CN" sz="1200" dirty="0"/>
                <a:t>- </a:t>
              </a:r>
              <a:r>
                <a:rPr lang="zh-CN" altLang="en-US" sz="1200" dirty="0"/>
                <a:t>长宁梧桐区” 为唯一核心，但现有数据和搜索资料显示，</a:t>
              </a:r>
              <a:r>
                <a:rPr lang="zh-CN" altLang="en-US" sz="1200" b="1" dirty="0"/>
                <a:t>场景正向 “市区多元 </a:t>
              </a:r>
              <a:r>
                <a:rPr lang="en-US" altLang="zh-CN" sz="1200" b="1" dirty="0"/>
                <a:t>+ </a:t>
              </a:r>
              <a:r>
                <a:rPr lang="zh-CN" altLang="en-US" sz="1200" b="1" dirty="0"/>
                <a:t>郊区特色” 扩散</a:t>
              </a:r>
              <a:r>
                <a:rPr lang="zh-CN" altLang="en-US" sz="1200" dirty="0"/>
                <a:t>：</a:t>
              </a:r>
            </a:p>
            <a:p>
              <a:pPr lvl="0"/>
              <a:r>
                <a:rPr lang="zh-CN" altLang="en-US" sz="1200" dirty="0"/>
                <a:t>市区新场景：陆家嘴（金融城 </a:t>
              </a:r>
              <a:r>
                <a:rPr lang="en-US" altLang="zh-CN" sz="1200" dirty="0"/>
                <a:t>× </a:t>
              </a:r>
              <a:r>
                <a:rPr lang="zh-CN" altLang="en-US" sz="1200" dirty="0"/>
                <a:t>美术馆，</a:t>
              </a:r>
              <a:r>
                <a:rPr lang="en-US" altLang="zh-CN" sz="1200" dirty="0"/>
                <a:t>0.68 Good</a:t>
              </a:r>
              <a:r>
                <a:rPr lang="zh-CN" altLang="en-US" sz="1200" dirty="0"/>
                <a:t>）、北外滩（滨江 </a:t>
              </a:r>
              <a:r>
                <a:rPr lang="en-US" altLang="zh-CN" sz="1200" dirty="0"/>
                <a:t>× </a:t>
              </a:r>
              <a:r>
                <a:rPr lang="zh-CN" altLang="en-US" sz="1200" dirty="0"/>
                <a:t>历史建筑，</a:t>
              </a:r>
              <a:r>
                <a:rPr lang="en-US" altLang="zh-CN" sz="1200" dirty="0"/>
                <a:t>0.67 Good</a:t>
              </a:r>
              <a:r>
                <a:rPr lang="zh-CN" altLang="en-US" sz="1200" dirty="0"/>
                <a:t>）、生境花园（社区 </a:t>
              </a:r>
              <a:r>
                <a:rPr lang="en-US" altLang="zh-CN" sz="1200" dirty="0"/>
                <a:t>× </a:t>
              </a:r>
              <a:r>
                <a:rPr lang="zh-CN" altLang="en-US" sz="1200" dirty="0"/>
                <a:t>生态，如虹旭生境花园），打破 “只有梧桐区能 </a:t>
              </a:r>
              <a:r>
                <a:rPr lang="en-US" altLang="zh-CN" sz="1200" dirty="0" err="1"/>
                <a:t>Citywalk</a:t>
              </a:r>
              <a:r>
                <a:rPr lang="en-US" altLang="zh-CN" sz="1200" dirty="0"/>
                <a:t>” </a:t>
              </a:r>
              <a:r>
                <a:rPr lang="zh-CN" altLang="en-US" sz="1200" dirty="0"/>
                <a:t>的认知；</a:t>
              </a:r>
            </a:p>
            <a:p>
              <a:pPr lvl="0"/>
              <a:r>
                <a:rPr lang="zh-CN" altLang="en-US" sz="1200" dirty="0"/>
                <a:t>郊区特色点：枫泾（</a:t>
              </a:r>
              <a:r>
                <a:rPr lang="en-US" altLang="zh-CN" sz="1200" dirty="0"/>
                <a:t>0.95 Excellent</a:t>
              </a:r>
              <a:r>
                <a:rPr lang="zh-CN" altLang="en-US" sz="1200" dirty="0"/>
                <a:t>，水乡古镇 </a:t>
              </a:r>
              <a:r>
                <a:rPr lang="en-US" altLang="zh-CN" sz="1200" dirty="0"/>
                <a:t>+ </a:t>
              </a:r>
              <a:r>
                <a:rPr lang="zh-CN" altLang="en-US" sz="1200" dirty="0"/>
                <a:t>消防文化）、朱家角（</a:t>
              </a:r>
              <a:r>
                <a:rPr lang="en-US" altLang="zh-CN" sz="1200" dirty="0"/>
                <a:t>0.73 Excellent</a:t>
              </a:r>
              <a:r>
                <a:rPr lang="zh-CN" altLang="en-US" sz="1200" dirty="0"/>
                <a:t>，古镇 </a:t>
              </a:r>
              <a:r>
                <a:rPr lang="en-US" altLang="zh-CN" sz="1200" dirty="0"/>
                <a:t>+ </a:t>
              </a:r>
              <a:r>
                <a:rPr lang="zh-CN" altLang="en-US" sz="1200" dirty="0"/>
                <a:t>自然）、岑卜村（搜索资料中 “魔都亚马逊”，水上 </a:t>
              </a:r>
              <a:r>
                <a:rPr lang="en-US" altLang="zh-CN" sz="1200" dirty="0" err="1"/>
                <a:t>Citywalk</a:t>
              </a:r>
              <a:r>
                <a:rPr lang="zh-CN" altLang="en-US" sz="1200" dirty="0"/>
                <a:t>），这些郊区打卡点样本数少但评分高，且多具备 “市区没有的稀缺场景”（如水上漫游、原生态古镇），情感分析中郊区打卡点的 “</a:t>
              </a:r>
              <a:r>
                <a:rPr lang="en-US" altLang="zh-CN" sz="1200" dirty="0"/>
                <a:t>Excellent </a:t>
              </a:r>
              <a:r>
                <a:rPr lang="zh-CN" altLang="en-US" sz="1200" dirty="0"/>
                <a:t>占比”（枫泾、朱家角、四川北路）达 </a:t>
              </a:r>
              <a:r>
                <a:rPr lang="en-US" altLang="zh-CN" sz="1200" dirty="0"/>
                <a:t>40%</a:t>
              </a:r>
              <a:r>
                <a:rPr lang="zh-CN" altLang="en-US" sz="1200" dirty="0"/>
                <a:t>，高于市区（</a:t>
              </a:r>
              <a:r>
                <a:rPr lang="en-US" altLang="zh-CN" sz="1200" dirty="0"/>
                <a:t>25%</a:t>
              </a:r>
              <a:r>
                <a:rPr lang="zh-CN" altLang="en-US" sz="1200" dirty="0"/>
                <a:t>）。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295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文旅建议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324367" y="1214976"/>
            <a:ext cx="3377682" cy="3322265"/>
            <a:chOff x="6262648" y="1568533"/>
            <a:chExt cx="5448240" cy="2095517"/>
          </a:xfrm>
          <a:solidFill>
            <a:srgbClr val="FFF2CC"/>
          </a:solidFill>
        </p:grpSpPr>
        <p:sp>
          <p:nvSpPr>
            <p:cNvPr id="11" name="矩形 10"/>
            <p:cNvSpPr/>
            <p:nvPr/>
          </p:nvSpPr>
          <p:spPr>
            <a:xfrm>
              <a:off x="6299200" y="1568533"/>
              <a:ext cx="5411688" cy="5396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文本框1"/>
            <p:cNvSpPr txBox="1"/>
            <p:nvPr/>
          </p:nvSpPr>
          <p:spPr>
            <a:xfrm>
              <a:off x="6262648" y="1653698"/>
              <a:ext cx="5328780" cy="40767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b="1" dirty="0">
                  <a:solidFill>
                    <a:srgbClr val="FF0000"/>
                  </a:solidFill>
                </a:rPr>
                <a:t>多推广小众景点，为热门景点分流</a:t>
              </a:r>
              <a:endParaRPr kumimoji="0" lang="id-ID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3" name="文本框2"/>
            <p:cNvSpPr/>
            <p:nvPr/>
          </p:nvSpPr>
          <p:spPr>
            <a:xfrm>
              <a:off x="6262648" y="2235496"/>
              <a:ext cx="4962104" cy="142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6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针对热门地标人流拥挤拉低体验、郊区及小众点位潜力巨大的矛盾，不应简单限制热门区域，而应通过智慧化调度和主题化赋能，构建一个疏密有度、各有特色的城市漫游网络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。</a:t>
              </a:r>
              <a:endParaRPr kumimoji="0" lang="en-US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197107" y="1214976"/>
            <a:ext cx="3145876" cy="2457047"/>
            <a:chOff x="6214151" y="1568535"/>
            <a:chExt cx="5074333" cy="1549783"/>
          </a:xfrm>
        </p:grpSpPr>
        <p:sp>
          <p:nvSpPr>
            <p:cNvPr id="4" name="矩形 3"/>
            <p:cNvSpPr/>
            <p:nvPr/>
          </p:nvSpPr>
          <p:spPr>
            <a:xfrm>
              <a:off x="6359862" y="1568535"/>
              <a:ext cx="4928622" cy="539667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文本框1"/>
            <p:cNvSpPr txBox="1"/>
            <p:nvPr/>
          </p:nvSpPr>
          <p:spPr>
            <a:xfrm>
              <a:off x="6262648" y="1653700"/>
              <a:ext cx="4124647" cy="4076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多设计主题游览线路，</a:t>
              </a:r>
              <a:endParaRPr lang="en-US" altLang="zh-CN" b="1" dirty="0">
                <a:solidFill>
                  <a:srgbClr val="FF0000"/>
                </a:solidFill>
              </a:endParaRPr>
            </a:p>
            <a:p>
              <a:r>
                <a:rPr lang="zh-CN" altLang="en-US" b="1" dirty="0">
                  <a:solidFill>
                    <a:srgbClr val="FF0000"/>
                  </a:solidFill>
                </a:rPr>
                <a:t> 把有联系的景点串起来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本框2"/>
            <p:cNvSpPr/>
            <p:nvPr/>
          </p:nvSpPr>
          <p:spPr>
            <a:xfrm>
              <a:off x="6214151" y="2283559"/>
              <a:ext cx="4965174" cy="834759"/>
            </a:xfrm>
            <a:prstGeom prst="rect">
              <a:avLst/>
            </a:prstGeom>
            <a:solidFill>
              <a:srgbClr val="FFF2CC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latin typeface="思源黑体 CN Medium"/>
                  <a:ea typeface="思源黑体 CN Regular" panose="020B0500000000000000"/>
                </a:rPr>
                <a:t>把有联系的景点串起来，比如把“老建筑”和“梧桐树街道”组合成一条“经典</a:t>
              </a:r>
              <a:r>
                <a:rPr lang="en-US" altLang="zh-CN" sz="1600" dirty="0">
                  <a:latin typeface="思源黑体 CN Medium"/>
                  <a:ea typeface="思源黑体 CN Regular" panose="020B0500000000000000"/>
                </a:rPr>
                <a:t>City walk</a:t>
              </a:r>
              <a:r>
                <a:rPr lang="zh-CN" altLang="en-US" sz="1600" dirty="0">
                  <a:latin typeface="思源黑体 CN Medium"/>
                  <a:ea typeface="思源黑体 CN Regular" panose="020B0500000000000000"/>
                </a:rPr>
                <a:t>路线”，让散步更有趣，故事性更强，避免游客不知道去哪的尴尬</a:t>
              </a:r>
              <a:r>
                <a:rPr lang="zh-CN" altLang="en-US" sz="1600" dirty="0">
                  <a:ea typeface="思源黑体 CN Regular" panose="020B0500000000000000"/>
                </a:rPr>
                <a:t>。</a:t>
              </a: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881898" y="1214976"/>
            <a:ext cx="3198852" cy="3322262"/>
            <a:chOff x="6262648" y="1557820"/>
            <a:chExt cx="5159783" cy="2095516"/>
          </a:xfrm>
          <a:solidFill>
            <a:srgbClr val="FFF2CC"/>
          </a:solidFill>
        </p:grpSpPr>
        <p:sp>
          <p:nvSpPr>
            <p:cNvPr id="18" name="矩形 17"/>
            <p:cNvSpPr/>
            <p:nvPr/>
          </p:nvSpPr>
          <p:spPr>
            <a:xfrm>
              <a:off x="6299200" y="1557820"/>
              <a:ext cx="5123231" cy="5396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文本框1"/>
            <p:cNvSpPr txBox="1"/>
            <p:nvPr/>
          </p:nvSpPr>
          <p:spPr>
            <a:xfrm>
              <a:off x="6262648" y="1653700"/>
              <a:ext cx="4393556" cy="23295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针对不同人群做精准推荐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2"/>
            <p:cNvSpPr/>
            <p:nvPr/>
          </p:nvSpPr>
          <p:spPr>
            <a:xfrm>
              <a:off x="6299200" y="2224782"/>
              <a:ext cx="4962104" cy="142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600" dirty="0">
                  <a:latin typeface="思源黑体 CN Regular" panose="020B0500000000000000" pitchFamily="34" charset="-122"/>
                  <a:ea typeface="思源黑体 CN Regular" panose="020B0500000000000000"/>
                  <a:sym typeface="+mn-lt"/>
                </a:rPr>
                <a:t>明白告诉游客哪里适合谁：为情侣推荐浪漫的滨江路段，为家庭推荐有趣的公园和乐园，为喜欢安静的独行者推荐博物馆和历史街区，让每个人都能快速找到适合自己的地方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/>
                  <a:sym typeface="+mn-lt"/>
                </a:rPr>
                <a:t>。</a:t>
              </a:r>
              <a:endParaRPr kumimoji="0" lang="en-US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文旅建议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pic>
        <p:nvPicPr>
          <p:cNvPr id="5" name="图片 4" descr="地图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8" y="1137005"/>
            <a:ext cx="3898311" cy="2847166"/>
          </a:xfrm>
          <a:prstGeom prst="rect">
            <a:avLst/>
          </a:prstGeom>
        </p:spPr>
      </p:pic>
      <p:pic>
        <p:nvPicPr>
          <p:cNvPr id="8" name="图片 7" descr="地图&#10;&#10;AI 生成的内容可能不正确。"/>
          <p:cNvPicPr/>
          <p:nvPr/>
        </p:nvPicPr>
        <p:blipFill>
          <a:blip r:embed="rId3"/>
          <a:srcRect r="14023"/>
          <a:stretch>
            <a:fillRect/>
          </a:stretch>
        </p:blipFill>
        <p:spPr>
          <a:xfrm>
            <a:off x="4318000" y="1143437"/>
            <a:ext cx="3968144" cy="27768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62818" y="1143437"/>
            <a:ext cx="147831" cy="2840734"/>
          </a:xfrm>
          <a:prstGeom prst="rect">
            <a:avLst/>
          </a:prstGeom>
          <a:solidFill>
            <a:srgbClr val="B0B0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312543" y="1149868"/>
            <a:ext cx="147831" cy="28407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5458" y="4332493"/>
            <a:ext cx="370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情侣路线（滨江</a:t>
            </a:r>
            <a:r>
              <a:rPr lang="en-US" altLang="zh-CN" sz="1200" dirty="0"/>
              <a:t>+</a:t>
            </a:r>
            <a:r>
              <a:rPr lang="zh-CN" altLang="en-US" sz="1200" dirty="0"/>
              <a:t>梧桐）起点：北外滩滨江绿地（地铁</a:t>
            </a:r>
            <a:r>
              <a:rPr lang="en-US" altLang="zh-CN" sz="1200" dirty="0"/>
              <a:t>12</a:t>
            </a:r>
            <a:r>
              <a:rPr lang="zh-CN" altLang="en-US" sz="1200" dirty="0"/>
              <a:t>号线国际客运中心站）走向：北外滩 → 外滩 → 南京东路 → 武康路 → 愚园路 → 衡山路连续步行段：北外滩→外滩（约</a:t>
            </a:r>
            <a:r>
              <a:rPr lang="en-US" altLang="zh-CN" sz="1200" dirty="0"/>
              <a:t>1.5km / 20min</a:t>
            </a:r>
            <a:r>
              <a:rPr lang="zh-CN" altLang="en-US" sz="1200" dirty="0"/>
              <a:t>）外滩→武康路入口（地铁</a:t>
            </a:r>
            <a:r>
              <a:rPr lang="en-US" altLang="zh-CN" sz="1200" dirty="0"/>
              <a:t>/</a:t>
            </a:r>
            <a:r>
              <a:rPr lang="zh-CN" altLang="en-US" sz="1200" dirty="0"/>
              <a:t>步行混合，约</a:t>
            </a:r>
            <a:r>
              <a:rPr lang="en-US" altLang="zh-CN" sz="1200" dirty="0"/>
              <a:t>3km / 40min</a:t>
            </a:r>
            <a:r>
              <a:rPr lang="zh-CN" altLang="en-US" sz="1200" dirty="0"/>
              <a:t>）武康路→愚园路（约</a:t>
            </a:r>
            <a:r>
              <a:rPr lang="en-US" altLang="zh-CN" sz="1200" dirty="0"/>
              <a:t>1km / 12min</a:t>
            </a:r>
            <a:r>
              <a:rPr lang="zh-CN" altLang="en-US" sz="1200" dirty="0"/>
              <a:t>）愚园路→衡山路（约</a:t>
            </a:r>
            <a:r>
              <a:rPr lang="en-US" altLang="zh-CN" sz="1200" dirty="0"/>
              <a:t>1.2km / 15min</a:t>
            </a:r>
            <a:r>
              <a:rPr lang="zh-CN" altLang="en-US" sz="1200" dirty="0"/>
              <a:t>）总步行：约 </a:t>
            </a:r>
            <a:r>
              <a:rPr lang="en-US" altLang="zh-CN" sz="1200" dirty="0"/>
              <a:t>6–8 km</a:t>
            </a:r>
            <a:r>
              <a:rPr lang="zh-CN" altLang="en-US" sz="1200" dirty="0"/>
              <a:t>（不含地铁段），半日可完成，全日可加夜景段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575175" y="4332493"/>
            <a:ext cx="3041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小众路线（历史</a:t>
            </a:r>
            <a:r>
              <a:rPr lang="en-US" altLang="zh-CN" sz="1200" dirty="0"/>
              <a:t>+</a:t>
            </a:r>
            <a:r>
              <a:rPr lang="zh-CN" altLang="en-US" sz="1200" dirty="0"/>
              <a:t>文化）走向：多伦路 → 苏州河沿岸 → </a:t>
            </a:r>
            <a:r>
              <a:rPr lang="en-US" altLang="zh-CN" sz="1200" dirty="0"/>
              <a:t>M50 → </a:t>
            </a:r>
            <a:r>
              <a:rPr lang="zh-CN" altLang="en-US" sz="1200" dirty="0"/>
              <a:t>陕西北路  连续步行段：多伦路文化街（约</a:t>
            </a:r>
            <a:r>
              <a:rPr lang="en-US" altLang="zh-CN" sz="1200" dirty="0"/>
              <a:t>1km / 12min</a:t>
            </a:r>
            <a:r>
              <a:rPr lang="zh-CN" altLang="en-US" sz="1200" dirty="0"/>
              <a:t>）多伦路→苏州河沿岸（约</a:t>
            </a:r>
            <a:r>
              <a:rPr lang="en-US" altLang="zh-CN" sz="1200" dirty="0"/>
              <a:t>1.2km / 15min</a:t>
            </a:r>
            <a:r>
              <a:rPr lang="zh-CN" altLang="en-US" sz="1200" dirty="0"/>
              <a:t>）苏州河→</a:t>
            </a:r>
            <a:r>
              <a:rPr lang="en-US" altLang="zh-CN" sz="1200" dirty="0"/>
              <a:t>M50</a:t>
            </a:r>
            <a:r>
              <a:rPr lang="zh-CN" altLang="en-US" sz="1200" dirty="0"/>
              <a:t>（地铁</a:t>
            </a:r>
            <a:r>
              <a:rPr lang="en-US" altLang="zh-CN" sz="1200" dirty="0"/>
              <a:t>+</a:t>
            </a:r>
            <a:r>
              <a:rPr lang="zh-CN" altLang="en-US" sz="1200" dirty="0"/>
              <a:t>步行，约</a:t>
            </a:r>
            <a:r>
              <a:rPr lang="en-US" altLang="zh-CN" sz="1200" dirty="0"/>
              <a:t>3km / 35min</a:t>
            </a:r>
            <a:r>
              <a:rPr lang="zh-CN" altLang="en-US" sz="1200" dirty="0"/>
              <a:t>）</a:t>
            </a:r>
            <a:r>
              <a:rPr lang="en-US" altLang="zh-CN" sz="1200" dirty="0"/>
              <a:t>M50→</a:t>
            </a:r>
            <a:r>
              <a:rPr lang="zh-CN" altLang="en-US" sz="1200" dirty="0"/>
              <a:t>陕西北路（约</a:t>
            </a:r>
            <a:r>
              <a:rPr lang="en-US" altLang="zh-CN" sz="1200" dirty="0"/>
              <a:t>2km / 25min</a:t>
            </a:r>
            <a:r>
              <a:rPr lang="zh-CN" altLang="en-US" sz="1200" dirty="0"/>
              <a:t>）总步行：约 </a:t>
            </a:r>
            <a:r>
              <a:rPr lang="en-US" altLang="zh-CN" sz="1200" dirty="0"/>
              <a:t>9–11 km</a:t>
            </a:r>
            <a:r>
              <a:rPr lang="zh-CN" altLang="en-US" sz="1200" dirty="0"/>
              <a:t>，深度漫游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528050" y="4338843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亲子路线：共青森林公园（步行探索 </a:t>
            </a:r>
            <a:r>
              <a:rPr lang="en-US" altLang="zh-CN" sz="1200" dirty="0"/>
              <a:t>4–5km / 4–5h</a:t>
            </a:r>
            <a:r>
              <a:rPr lang="zh-CN" altLang="en-US" sz="1200" dirty="0"/>
              <a:t>）</a:t>
            </a:r>
          </a:p>
        </p:txBody>
      </p:sp>
      <p:pic>
        <p:nvPicPr>
          <p:cNvPr id="19" name="图片 18" descr="地图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460374" y="1143437"/>
            <a:ext cx="2584337" cy="278331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11635" y="225840"/>
            <a:ext cx="4762500" cy="664019"/>
          </a:xfrm>
          <a:prstGeom prst="rect">
            <a:avLst/>
          </a:prstGeom>
          <a:solidFill>
            <a:srgbClr val="EFEEE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C00000"/>
                </a:solidFill>
              </a:rPr>
              <a:t>根据“打卡点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主题</a:t>
            </a:r>
            <a:r>
              <a:rPr lang="en-US" altLang="zh-CN" dirty="0">
                <a:solidFill>
                  <a:srgbClr val="C00000"/>
                </a:solidFill>
              </a:rPr>
              <a:t>-</a:t>
            </a:r>
            <a:r>
              <a:rPr lang="zh-CN" altLang="en-US" dirty="0">
                <a:solidFill>
                  <a:srgbClr val="C00000"/>
                </a:solidFill>
              </a:rPr>
              <a:t>情感评级”分析给出的</a:t>
            </a:r>
            <a:r>
              <a:rPr lang="en-US" altLang="zh-CN" dirty="0">
                <a:solidFill>
                  <a:srgbClr val="C00000"/>
                </a:solidFill>
              </a:rPr>
              <a:t>city walk</a:t>
            </a:r>
            <a:r>
              <a:rPr lang="zh-CN" altLang="en-US" dirty="0">
                <a:solidFill>
                  <a:srgbClr val="C00000"/>
                </a:solidFill>
              </a:rPr>
              <a:t>路线推荐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08635" y="1933575"/>
            <a:ext cx="12292940" cy="2726055"/>
            <a:chOff x="1176723" y="2568662"/>
            <a:chExt cx="11490312" cy="2465166"/>
          </a:xfrm>
        </p:grpSpPr>
        <p:grpSp>
          <p:nvGrpSpPr>
            <p:cNvPr id="27" name="组合 26"/>
            <p:cNvGrpSpPr/>
            <p:nvPr/>
          </p:nvGrpSpPr>
          <p:grpSpPr>
            <a:xfrm>
              <a:off x="2116843" y="2819213"/>
              <a:ext cx="4885992" cy="575328"/>
              <a:chOff x="1510212" y="2962355"/>
              <a:chExt cx="4885992" cy="575328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1510212" y="2962355"/>
                <a:ext cx="3295317" cy="416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F7277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选题的背景与意义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510212" y="3305120"/>
                <a:ext cx="4885992" cy="23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F7277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 Light" panose="02010600030101010101" pitchFamily="2" charset="-122"/>
                    <a:cs typeface="+mn-cs"/>
                  </a:rPr>
                  <a:t>print the presentation and make it into a film to be used in a wider field</a:t>
                </a: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1228931" y="2568662"/>
              <a:ext cx="1271966" cy="113665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01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7781043" y="2762638"/>
              <a:ext cx="4885992" cy="578500"/>
              <a:chOff x="1510212" y="2905780"/>
              <a:chExt cx="4885992" cy="578500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1604827" y="2905780"/>
                <a:ext cx="3295317" cy="416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F7277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数据来源与构建方法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510212" y="3251717"/>
                <a:ext cx="4885992" cy="23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F7277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 Light" panose="02010600030101010101" pitchFamily="2" charset="-122"/>
                    <a:cs typeface="+mn-cs"/>
                  </a:rPr>
                  <a:t>print the presentation and make it into a film to be used in a wider field</a:t>
                </a:r>
              </a:p>
            </p:txBody>
          </p:sp>
        </p:grpSp>
        <p:sp>
          <p:nvSpPr>
            <p:cNvPr id="52" name="矩形 51"/>
            <p:cNvSpPr/>
            <p:nvPr/>
          </p:nvSpPr>
          <p:spPr>
            <a:xfrm>
              <a:off x="6893131" y="2568662"/>
              <a:ext cx="1271966" cy="113665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02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2116843" y="4210438"/>
              <a:ext cx="4885992" cy="631903"/>
              <a:chOff x="1510212" y="2905780"/>
              <a:chExt cx="4885992" cy="631903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1510212" y="2905780"/>
                <a:ext cx="3295317" cy="416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F7277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情感分析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510212" y="3305120"/>
                <a:ext cx="4885992" cy="23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F7277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 Light" panose="02010600030101010101" pitchFamily="2" charset="-122"/>
                    <a:cs typeface="+mn-cs"/>
                  </a:rPr>
                  <a:t>print the presentation and make it into a film to be used in a wider field</a:t>
                </a:r>
              </a:p>
            </p:txBody>
          </p:sp>
        </p:grpSp>
        <p:sp>
          <p:nvSpPr>
            <p:cNvPr id="57" name="矩形 56"/>
            <p:cNvSpPr/>
            <p:nvPr/>
          </p:nvSpPr>
          <p:spPr>
            <a:xfrm>
              <a:off x="1176723" y="3862453"/>
              <a:ext cx="1271966" cy="113665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03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7781043" y="4210438"/>
              <a:ext cx="4885992" cy="631903"/>
              <a:chOff x="1510212" y="2905780"/>
              <a:chExt cx="4885992" cy="631903"/>
            </a:xfrm>
          </p:grpSpPr>
          <p:sp>
            <p:nvSpPr>
              <p:cNvPr id="63" name="文本框 62"/>
              <p:cNvSpPr txBox="1"/>
              <p:nvPr/>
            </p:nvSpPr>
            <p:spPr>
              <a:xfrm>
                <a:off x="1604827" y="2905780"/>
                <a:ext cx="3295317" cy="416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400" b="1" noProof="0" dirty="0">
                    <a:ln>
                      <a:noFill/>
                    </a:ln>
                    <a:solidFill>
                      <a:srgbClr val="6F7277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sym typeface="+mn-ea"/>
                  </a:rPr>
                  <a:t>知识图谱的构建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1510212" y="3305120"/>
                <a:ext cx="4885992" cy="232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F7277"/>
                    </a:solidFill>
                    <a:effectLst/>
                    <a:uLnTx/>
                    <a:uFillTx/>
                    <a:latin typeface="等线 Light" panose="02010600030101010101" pitchFamily="2" charset="-122"/>
                    <a:ea typeface="等线 Light" panose="02010600030101010101" pitchFamily="2" charset="-122"/>
                    <a:cs typeface="+mn-cs"/>
                  </a:rPr>
                  <a:t>print the presentation and make it into a film to be used in a wider field</a:t>
                </a:r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6893131" y="3897176"/>
              <a:ext cx="1271966" cy="113665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cs"/>
                </a:rPr>
                <a:t>04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559288" y="258465"/>
            <a:ext cx="2743060" cy="1534037"/>
            <a:chOff x="4724475" y="2153234"/>
            <a:chExt cx="2743060" cy="1534037"/>
          </a:xfrm>
        </p:grpSpPr>
        <p:sp>
          <p:nvSpPr>
            <p:cNvPr id="66" name="矩形 65"/>
            <p:cNvSpPr/>
            <p:nvPr/>
          </p:nvSpPr>
          <p:spPr>
            <a:xfrm>
              <a:off x="4724475" y="2153234"/>
              <a:ext cx="2743060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000" b="0" i="0" u="none" strike="noStrike" kern="1200" cap="none" spc="0" normalizeH="0" baseline="0" noProof="0" dirty="0">
                  <a:ln w="0"/>
                  <a:solidFill>
                    <a:srgbClr val="6F7277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cs"/>
                </a:rPr>
                <a:t>目  录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895855" y="3348717"/>
              <a:ext cx="2400301" cy="338554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800" cap="none" spc="8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體 TW ExtraLight" panose="02020200000000000000" pitchFamily="18" charset="-122"/>
                  <a:ea typeface="思源宋體 TW ExtraLight" panose="02020200000000000000" pitchFamily="18" charset="-122"/>
                  <a:cs typeface="+mn-cs"/>
                </a:rPr>
                <a:t>CONTENTS</a:t>
              </a:r>
              <a:endParaRPr kumimoji="0" lang="zh-CN" altLang="en-US" sz="4400" b="0" i="0" u="none" strike="noStrike" kern="800" cap="none" spc="8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體 TW ExtraLight" panose="02020200000000000000" pitchFamily="18" charset="-122"/>
                <a:ea typeface="思源宋體 TW ExtraLight" panose="02020200000000000000" pitchFamily="18" charset="-122"/>
                <a:cs typeface="+mn-cs"/>
              </a:endParaRPr>
            </a:p>
          </p:txBody>
        </p:sp>
      </p:grpSp>
      <p:sp>
        <p:nvSpPr>
          <p:cNvPr id="4" name="椭圆 3"/>
          <p:cNvSpPr/>
          <p:nvPr/>
        </p:nvSpPr>
        <p:spPr>
          <a:xfrm>
            <a:off x="717550" y="4624070"/>
            <a:ext cx="1216025" cy="1256665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6F727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70015" y="4659835"/>
            <a:ext cx="1360816" cy="1256460"/>
          </a:xfrm>
          <a:prstGeom prst="ellipse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6F727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415390" y="5079121"/>
            <a:ext cx="3525503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总结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407770" y="5620722"/>
            <a:ext cx="5227291" cy="2571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print the presentation and make it into a film to be used in a wider field</a:t>
            </a:r>
          </a:p>
        </p:txBody>
      </p:sp>
      <p:sp>
        <p:nvSpPr>
          <p:cNvPr id="70" name="矩形 69"/>
          <p:cNvSpPr/>
          <p:nvPr/>
        </p:nvSpPr>
        <p:spPr>
          <a:xfrm>
            <a:off x="308646" y="5073895"/>
            <a:ext cx="1360805" cy="95885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05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6F7277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86A3E-3F53-C470-F287-E09A9CCDF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B0335896-3F42-4F24-890B-C27C0955605A}"/>
              </a:ext>
            </a:extLst>
          </p:cNvPr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FF4EF85C-868D-B41C-06B7-13C203AB33D0}"/>
                </a:ext>
              </a:extLst>
            </p:cNvPr>
            <p:cNvSpPr txBox="1"/>
            <p:nvPr/>
          </p:nvSpPr>
          <p:spPr>
            <a:xfrm>
              <a:off x="1020699" y="47263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文旅建议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A2E6B30-52D0-167A-DA02-B328696D3224}"/>
                </a:ext>
              </a:extLst>
            </p:cNvPr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9DE46EE-E89D-D58D-8CBE-EBE89CDF5B6C}"/>
                </a:ext>
              </a:extLst>
            </p:cNvPr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>
                <a:extLst>
                  <a:ext uri="{FF2B5EF4-FFF2-40B4-BE49-F238E27FC236}">
                    <a16:creationId xmlns:a16="http://schemas.microsoft.com/office/drawing/2014/main" id="{7158B516-4ACF-9061-6BA3-2D81EC020B07}"/>
                  </a:ext>
                </a:extLst>
              </p:cNvPr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>
                <a:extLst>
                  <a:ext uri="{FF2B5EF4-FFF2-40B4-BE49-F238E27FC236}">
                    <a16:creationId xmlns:a16="http://schemas.microsoft.com/office/drawing/2014/main" id="{109DDD36-62FB-1219-590A-3EFBE1ADCA28}"/>
                  </a:ext>
                </a:extLst>
              </p:cNvPr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3AD01BF0-2115-289F-3D0A-1BABE0CCE28B}"/>
              </a:ext>
            </a:extLst>
          </p:cNvPr>
          <p:cNvSpPr/>
          <p:nvPr/>
        </p:nvSpPr>
        <p:spPr>
          <a:xfrm>
            <a:off x="4193610" y="1027491"/>
            <a:ext cx="117039" cy="2956680"/>
          </a:xfrm>
          <a:prstGeom prst="rect">
            <a:avLst/>
          </a:prstGeom>
          <a:solidFill>
            <a:srgbClr val="B0B0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48AE775-6E6F-7A34-4681-DCF216799B3D}"/>
              </a:ext>
            </a:extLst>
          </p:cNvPr>
          <p:cNvSpPr/>
          <p:nvPr/>
        </p:nvSpPr>
        <p:spPr>
          <a:xfrm>
            <a:off x="7931151" y="1033924"/>
            <a:ext cx="117038" cy="295024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6D8BD4-B953-E01F-05D8-902743711FB0}"/>
              </a:ext>
            </a:extLst>
          </p:cNvPr>
          <p:cNvSpPr txBox="1"/>
          <p:nvPr/>
        </p:nvSpPr>
        <p:spPr>
          <a:xfrm>
            <a:off x="245458" y="4332493"/>
            <a:ext cx="370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200" dirty="0"/>
          </a:p>
          <a:p>
            <a:r>
              <a:rPr lang="zh-CN" altLang="en-US" sz="1200" dirty="0"/>
              <a:t>爱宠人士路线：主题：滨江开敞绿地 </a:t>
            </a:r>
            <a:r>
              <a:rPr lang="en-US" altLang="zh-CN" sz="1200" dirty="0"/>
              <a:t>× </a:t>
            </a:r>
            <a:r>
              <a:rPr lang="zh-CN" altLang="en-US" sz="1200" dirty="0"/>
              <a:t>宠物友好公园 </a:t>
            </a:r>
            <a:r>
              <a:rPr lang="en-US" altLang="zh-CN" sz="1200" dirty="0"/>
              <a:t>× </a:t>
            </a:r>
            <a:r>
              <a:rPr lang="zh-CN" altLang="en-US" sz="1200" dirty="0"/>
              <a:t>低密文创街区路线走向：徐汇滨江 → 西岸营地 → 龙美术馆（外景） → 桂林公园 → 田子坊外围 → 绍兴路文艺段适用宠物：中小型犬（牵绳）、猫咪（外出包）总步行距离：约 </a:t>
            </a:r>
            <a:r>
              <a:rPr lang="en-US" altLang="zh-CN" sz="1200" dirty="0"/>
              <a:t>7–8 km</a:t>
            </a:r>
            <a:r>
              <a:rPr lang="zh-CN" altLang="en-US" sz="1200" dirty="0"/>
              <a:t>（可拆上下午）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F57A43-AECA-AB76-701F-2C1DDC20DDC9}"/>
              </a:ext>
            </a:extLst>
          </p:cNvPr>
          <p:cNvSpPr txBox="1"/>
          <p:nvPr/>
        </p:nvSpPr>
        <p:spPr>
          <a:xfrm>
            <a:off x="4575175" y="4517159"/>
            <a:ext cx="3041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老年人群体路线：主题：平缓易行 </a:t>
            </a:r>
            <a:r>
              <a:rPr lang="en-US" altLang="zh-CN" sz="1200" dirty="0"/>
              <a:t>· </a:t>
            </a:r>
            <a:r>
              <a:rPr lang="zh-CN" altLang="en-US" sz="1200" dirty="0"/>
              <a:t>文化休闲 </a:t>
            </a:r>
            <a:r>
              <a:rPr lang="en-US" altLang="zh-CN" sz="1200" dirty="0"/>
              <a:t>· </a:t>
            </a:r>
            <a:r>
              <a:rPr lang="zh-CN" altLang="en-US" sz="1200" dirty="0"/>
              <a:t>舒适节奏路线：人民广场 → 上海博物馆（外观） → 南京路步行街（短段） → 外滩万国建筑群 → 豫园（城隍庙）</a:t>
            </a:r>
          </a:p>
        </p:txBody>
      </p:sp>
      <p:pic>
        <p:nvPicPr>
          <p:cNvPr id="4" name="图片 3" descr="地图&#10;&#10;AI 生成的内容可能不正确。">
            <a:extLst>
              <a:ext uri="{FF2B5EF4-FFF2-40B4-BE49-F238E27FC236}">
                <a16:creationId xmlns:a16="http://schemas.microsoft.com/office/drawing/2014/main" id="{2EFA7547-617B-E4B6-FDF9-9B6F49203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033924"/>
            <a:ext cx="4092968" cy="2956679"/>
          </a:xfrm>
          <a:prstGeom prst="rect">
            <a:avLst/>
          </a:prstGeom>
        </p:spPr>
      </p:pic>
      <p:pic>
        <p:nvPicPr>
          <p:cNvPr id="7" name="图片 6" descr="地图&#10;&#10;AI 生成的内容可能不正确。">
            <a:extLst>
              <a:ext uri="{FF2B5EF4-FFF2-40B4-BE49-F238E27FC236}">
                <a16:creationId xmlns:a16="http://schemas.microsoft.com/office/drawing/2014/main" id="{20DF8CED-D7C6-8C10-2CC9-F7E9A3431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49" y="1030904"/>
            <a:ext cx="3620501" cy="2953267"/>
          </a:xfrm>
          <a:prstGeom prst="rect">
            <a:avLst/>
          </a:prstGeom>
        </p:spPr>
      </p:pic>
      <p:pic>
        <p:nvPicPr>
          <p:cNvPr id="10" name="图片 9" descr="图片包含 地图&#10;&#10;AI 生成的内容可能不正确。">
            <a:extLst>
              <a:ext uri="{FF2B5EF4-FFF2-40B4-BE49-F238E27FC236}">
                <a16:creationId xmlns:a16="http://schemas.microsoft.com/office/drawing/2014/main" id="{066FA633-BB8B-37AA-0555-6B0E0475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189" y="1027491"/>
            <a:ext cx="2727443" cy="295688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887B7B5-3F33-E139-3D5C-F0D7C4408F9B}"/>
              </a:ext>
            </a:extLst>
          </p:cNvPr>
          <p:cNvSpPr txBox="1"/>
          <p:nvPr/>
        </p:nvSpPr>
        <p:spPr>
          <a:xfrm>
            <a:off x="8048189" y="4517159"/>
            <a:ext cx="2355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自然风光体验群体路线：共青森林公园（森林氧吧） → 军工路滨江绿地（水岸林带） → 复兴岛运河步道（静谧水乡感） → 杨浦滨江工业遗产生态带（绿之丘</a:t>
            </a:r>
            <a:r>
              <a:rPr lang="en-US" altLang="zh-CN" sz="1200" dirty="0"/>
              <a:t>+</a:t>
            </a:r>
            <a:r>
              <a:rPr lang="zh-CN" altLang="en-US" sz="1200" dirty="0"/>
              <a:t>江景）</a:t>
            </a:r>
          </a:p>
        </p:txBody>
      </p:sp>
    </p:spTree>
    <p:extLst>
      <p:ext uri="{BB962C8B-B14F-4D97-AF65-F5344CB8AC3E}">
        <p14:creationId xmlns:p14="http://schemas.microsoft.com/office/powerpoint/2010/main" val="1439853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12887" y="-531409"/>
            <a:ext cx="4611498" cy="4634936"/>
            <a:chOff x="-712887" y="-531409"/>
            <a:chExt cx="4611498" cy="4634936"/>
          </a:xfrm>
        </p:grpSpPr>
        <p:sp>
          <p:nvSpPr>
            <p:cNvPr id="28" name="任意多边形: 形状 27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8372202" y="2829714"/>
            <a:ext cx="4611498" cy="4634936"/>
            <a:chOff x="-712887" y="-531409"/>
            <a:chExt cx="4611498" cy="4634936"/>
          </a:xfrm>
        </p:grpSpPr>
        <p:sp>
          <p:nvSpPr>
            <p:cNvPr id="32" name="任意多边形: 形状 31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3500600" y="2974162"/>
            <a:ext cx="519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solidFill>
                  <a:srgbClr val="6F7277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感谢您的观看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6F7277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071191" y="3893771"/>
            <a:ext cx="3024809" cy="322849"/>
          </a:xfrm>
          <a:prstGeom prst="rect">
            <a:avLst/>
          </a:prstGeom>
          <a:solidFill>
            <a:srgbClr val="6F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汇报人：刘新然  邱晓豪</a:t>
            </a:r>
          </a:p>
        </p:txBody>
      </p:sp>
      <p:sp>
        <p:nvSpPr>
          <p:cNvPr id="38" name="矩形 37"/>
          <p:cNvSpPr/>
          <p:nvPr/>
        </p:nvSpPr>
        <p:spPr>
          <a:xfrm>
            <a:off x="6095999" y="3893771"/>
            <a:ext cx="3024809" cy="322849"/>
          </a:xfrm>
          <a:prstGeom prst="rect">
            <a:avLst/>
          </a:prstGeom>
          <a:solidFill>
            <a:srgbClr val="6F72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汇报时间：</a:t>
            </a:r>
            <a:r>
              <a:rPr lang="en-US" altLang="zh-CN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2025.12.16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9" name="图形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645" y="1291603"/>
            <a:ext cx="1294709" cy="129470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3142545" y="2586312"/>
            <a:ext cx="5906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charset="-122"/>
                <a:cs typeface="Arial" panose="020B0604020202020204" pitchFamily="34" charset="0"/>
              </a:rPr>
              <a:t>GRADUATE PAPER DEFENSE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514220" y="5227638"/>
            <a:ext cx="314272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44444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经管</a:t>
            </a:r>
            <a:r>
              <a:rPr lang="zh-CN" altLang="en-US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学院</a:t>
            </a:r>
            <a:r>
              <a:rPr lang="zh-CN" altLang="en-US" dirty="0">
                <a:solidFill>
                  <a:srgbClr val="44444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信管</a:t>
            </a:r>
            <a:r>
              <a:rPr lang="zh-CN" altLang="en-US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专业</a:t>
            </a:r>
            <a:r>
              <a:rPr lang="en-US" altLang="zh-CN" dirty="0">
                <a:solidFill>
                  <a:srgbClr val="444444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2401</a:t>
            </a:r>
            <a:r>
              <a:rPr lang="zh-CN" altLang="en-US" noProof="0" dirty="0">
                <a:ln>
                  <a:noFill/>
                </a:ln>
                <a:solidFill>
                  <a:srgbClr val="444444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班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12887" y="-531409"/>
            <a:ext cx="4611498" cy="4634936"/>
            <a:chOff x="-712887" y="-531409"/>
            <a:chExt cx="4611498" cy="4634936"/>
          </a:xfrm>
        </p:grpSpPr>
        <p:sp>
          <p:nvSpPr>
            <p:cNvPr id="28" name="任意多边形: 形状 27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8372202" y="2829714"/>
            <a:ext cx="4611498" cy="4634936"/>
            <a:chOff x="-712887" y="-531409"/>
            <a:chExt cx="4611498" cy="4634936"/>
          </a:xfrm>
        </p:grpSpPr>
        <p:sp>
          <p:nvSpPr>
            <p:cNvPr id="32" name="任意多边形: 形状 31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51395" y="1786059"/>
            <a:ext cx="8489209" cy="2923632"/>
            <a:chOff x="1851395" y="1469356"/>
            <a:chExt cx="8489209" cy="2923632"/>
          </a:xfrm>
        </p:grpSpPr>
        <p:sp>
          <p:nvSpPr>
            <p:cNvPr id="27" name="文本框 26"/>
            <p:cNvSpPr txBox="1"/>
            <p:nvPr/>
          </p:nvSpPr>
          <p:spPr>
            <a:xfrm>
              <a:off x="3477336" y="3045586"/>
              <a:ext cx="523733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800" b="1" dirty="0">
                  <a:solidFill>
                    <a:srgbClr val="6F7277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选题的背景与意义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851395" y="3774805"/>
              <a:ext cx="8489209" cy="618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 Ipsum available, but the  majority have suffered alteration some form, by injected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humour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, or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randomThere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 are many variations of passages of Lorem Ipsum available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05362" y="1469356"/>
              <a:ext cx="1944763" cy="186204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01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684302" y="1984271"/>
            <a:ext cx="10944965" cy="4872907"/>
            <a:chOff x="788199" y="1803234"/>
            <a:chExt cx="10944965" cy="4872907"/>
          </a:xfrm>
        </p:grpSpPr>
        <p:sp>
          <p:nvSpPr>
            <p:cNvPr id="23" name="椭圆 22"/>
            <p:cNvSpPr/>
            <p:nvPr/>
          </p:nvSpPr>
          <p:spPr>
            <a:xfrm>
              <a:off x="1018704" y="1803234"/>
              <a:ext cx="2042795" cy="2028825"/>
            </a:xfrm>
            <a:prstGeom prst="ellipse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稻壳儿搜索【幻雨工作室】_3"/>
            <p:cNvSpPr/>
            <p:nvPr/>
          </p:nvSpPr>
          <p:spPr>
            <a:xfrm>
              <a:off x="1219490" y="2003842"/>
              <a:ext cx="1627908" cy="1627904"/>
            </a:xfrm>
            <a:prstGeom prst="arc">
              <a:avLst>
                <a:gd name="adj1" fmla="val 16389513"/>
                <a:gd name="adj2" fmla="val 13739449"/>
              </a:avLst>
            </a:prstGeom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3B4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稻壳儿搜索【幻雨工作室】_4"/>
            <p:cNvSpPr txBox="1"/>
            <p:nvPr/>
          </p:nvSpPr>
          <p:spPr>
            <a:xfrm>
              <a:off x="1180006" y="2587605"/>
              <a:ext cx="1706880" cy="4603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等线" panose="02010600030101010101" charset="-122"/>
                  <a:cs typeface="+mn-cs"/>
                </a:rPr>
                <a:t>消费新趋势</a:t>
              </a:r>
            </a:p>
          </p:txBody>
        </p:sp>
        <p:sp>
          <p:nvSpPr>
            <p:cNvPr id="26" name="文本框6"/>
            <p:cNvSpPr/>
            <p:nvPr/>
          </p:nvSpPr>
          <p:spPr>
            <a:xfrm>
              <a:off x="788199" y="4328629"/>
              <a:ext cx="2521585" cy="2093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当前，旅游消费需求正从传统的景区观光向休闲度假与深度体验转变。</a:t>
              </a:r>
              <a:r>
                <a:rPr lang="en-US" altLang="zh-CN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City walk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（城市漫步）</a:t>
              </a:r>
              <a:r>
                <a:rPr lang="zh-CN" altLang="en-US" sz="1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作为一种沉浸式、慢节奏的新型出游方式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，因其能满足大众对“松弛感”和在地化体验的追求而</a:t>
              </a:r>
              <a:r>
                <a:rPr lang="zh-CN" altLang="en-US" sz="1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迅速流行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，反映了参与者从“参观者”到“体验者”的自我定位转变。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文本框5"/>
            <p:cNvSpPr/>
            <p:nvPr/>
          </p:nvSpPr>
          <p:spPr>
            <a:xfrm>
              <a:off x="909768" y="3997452"/>
              <a:ext cx="227939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vi-V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785839" y="1803234"/>
              <a:ext cx="2029115" cy="20291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稻壳儿搜索【幻雨工作室】_3"/>
            <p:cNvSpPr/>
            <p:nvPr/>
          </p:nvSpPr>
          <p:spPr>
            <a:xfrm>
              <a:off x="3986444" y="2003842"/>
              <a:ext cx="1627908" cy="1627904"/>
            </a:xfrm>
            <a:prstGeom prst="arc">
              <a:avLst>
                <a:gd name="adj1" fmla="val 16389513"/>
                <a:gd name="adj2" fmla="val 13739449"/>
              </a:avLst>
            </a:prstGeom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3B4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稻壳儿搜索【幻雨工作室】_4"/>
            <p:cNvSpPr txBox="1"/>
            <p:nvPr/>
          </p:nvSpPr>
          <p:spPr>
            <a:xfrm>
              <a:off x="3938623" y="2586960"/>
              <a:ext cx="17235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等线" panose="02010600030101010101" charset="-122"/>
                  <a:cs typeface="+mn-cs"/>
                </a:rPr>
                <a:t>发展新理念</a:t>
              </a:r>
            </a:p>
          </p:txBody>
        </p:sp>
        <p:sp>
          <p:nvSpPr>
            <p:cNvPr id="34" name="文本框6"/>
            <p:cNvSpPr/>
            <p:nvPr/>
          </p:nvSpPr>
          <p:spPr>
            <a:xfrm>
              <a:off x="3555153" y="4328447"/>
              <a:ext cx="2522534" cy="2093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我国正推进文旅深度融合与发展青年发展型城市，强调“以文塑旅、以旅彰文”。</a:t>
              </a:r>
              <a:r>
                <a:rPr lang="en-US" altLang="zh-CN" sz="1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City walk</a:t>
              </a:r>
              <a:r>
                <a:rPr lang="zh-CN" altLang="en-US" sz="1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的内涵，与发展理念不谋而合，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与打造特色旅游休闲城市和街区、优化公共休闲产品供给的政策方向高度契合，其发展有助于活化城市资源，打造主客共享的高质量城市文化空间。 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6" name="文本框5"/>
            <p:cNvSpPr/>
            <p:nvPr/>
          </p:nvSpPr>
          <p:spPr>
            <a:xfrm>
              <a:off x="3676722" y="3997452"/>
              <a:ext cx="227939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vi-V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6552793" y="1803234"/>
              <a:ext cx="2029115" cy="20291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8" name="稻壳儿搜索【幻雨工作室】_3"/>
            <p:cNvSpPr/>
            <p:nvPr/>
          </p:nvSpPr>
          <p:spPr>
            <a:xfrm>
              <a:off x="6753398" y="2003842"/>
              <a:ext cx="1627908" cy="1627904"/>
            </a:xfrm>
            <a:prstGeom prst="arc">
              <a:avLst>
                <a:gd name="adj1" fmla="val 16389513"/>
                <a:gd name="adj2" fmla="val 13739449"/>
              </a:avLst>
            </a:prstGeom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3B4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9" name="稻壳儿搜索【幻雨工作室】_4"/>
            <p:cNvSpPr txBox="1"/>
            <p:nvPr/>
          </p:nvSpPr>
          <p:spPr>
            <a:xfrm>
              <a:off x="6859468" y="2586960"/>
              <a:ext cx="141577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等线" panose="02010600030101010101" charset="-122"/>
                  <a:cs typeface="+mn-cs"/>
                </a:rPr>
                <a:t>理论意义</a:t>
              </a:r>
            </a:p>
          </p:txBody>
        </p:sp>
        <p:sp>
          <p:nvSpPr>
            <p:cNvPr id="40" name="文本框6"/>
            <p:cNvSpPr/>
            <p:nvPr/>
          </p:nvSpPr>
          <p:spPr>
            <a:xfrm>
              <a:off x="6322107" y="4328447"/>
              <a:ext cx="2522534" cy="2347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深化对现代性背景下人地情感联结的理解 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本研究通过剖析大众在城市漫游中形成的偏好图谱与情感共鸣，能够深化人文地理学中“</a:t>
              </a:r>
              <a:r>
                <a:rPr lang="zh-CN" altLang="en-US" sz="1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地方感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”与“</a:t>
              </a:r>
              <a:r>
                <a:rPr lang="zh-CN" altLang="en-US" sz="1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人地关系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”理论在当代城市语境下的内涵，揭示个体如何通过日常实践与城市空间建立深层情感联结，为理解现代人的地方认同与情感归属提供新视角。 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1" name="文本框5"/>
            <p:cNvSpPr/>
            <p:nvPr/>
          </p:nvSpPr>
          <p:spPr>
            <a:xfrm>
              <a:off x="6443676" y="3997452"/>
              <a:ext cx="227939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vi-V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9351975" y="1839058"/>
              <a:ext cx="2029115" cy="202911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3" name="稻壳儿搜索【幻雨工作室】_3"/>
            <p:cNvSpPr/>
            <p:nvPr/>
          </p:nvSpPr>
          <p:spPr>
            <a:xfrm>
              <a:off x="9520352" y="2003842"/>
              <a:ext cx="1627908" cy="1627904"/>
            </a:xfrm>
            <a:prstGeom prst="arc">
              <a:avLst>
                <a:gd name="adj1" fmla="val 16389513"/>
                <a:gd name="adj2" fmla="val 13739449"/>
              </a:avLst>
            </a:prstGeom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3B4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4" name="稻壳儿搜索【幻雨工作室】_4"/>
            <p:cNvSpPr txBox="1"/>
            <p:nvPr/>
          </p:nvSpPr>
          <p:spPr>
            <a:xfrm>
              <a:off x="9626428" y="2586960"/>
              <a:ext cx="141577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prstClr val="white"/>
                  </a:solidFill>
                  <a:latin typeface="Arial Rounded MT Bold" panose="020F0704030504030204" pitchFamily="34" charset="0"/>
                  <a:ea typeface="等线" panose="02010600030101010101" charset="-122"/>
                </a:rPr>
                <a:t>实践意义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文本框6"/>
            <p:cNvSpPr/>
            <p:nvPr/>
          </p:nvSpPr>
          <p:spPr>
            <a:xfrm>
              <a:off x="9210630" y="4328447"/>
              <a:ext cx="2522534" cy="2347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为提升大众文旅体验与推动城市高质量发展提供路径 ，精准识别不同群体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（如家庭、文化爱好者、普通游客）</a:t>
              </a:r>
              <a:r>
                <a:rPr lang="zh-CN" altLang="en-US" sz="1100" dirty="0">
                  <a:solidFill>
                    <a:srgbClr val="FF0000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的漫游偏好与情感需求</a:t>
              </a:r>
              <a:r>
                <a:rPr lang="zh-CN" altLang="en-US" sz="11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，能为城市文旅部门设计分众化、主题化的深度体验路线提供科学依据，推动城市更新从注重物理空间转向关注场所精神与情感体验的提升，最终实现文旅消费潜力释放与城市独特文化魅力的彰显。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7" name="文本框5"/>
            <p:cNvSpPr/>
            <p:nvPr/>
          </p:nvSpPr>
          <p:spPr>
            <a:xfrm>
              <a:off x="9210630" y="3997452"/>
              <a:ext cx="2279397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vi-V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" name="稻壳儿搜索【幻雨工作室】_3"/>
            <p:cNvSpPr/>
            <p:nvPr/>
          </p:nvSpPr>
          <p:spPr>
            <a:xfrm>
              <a:off x="1219490" y="2003842"/>
              <a:ext cx="1627908" cy="1627904"/>
            </a:xfrm>
            <a:prstGeom prst="arc">
              <a:avLst>
                <a:gd name="adj1" fmla="val 16389513"/>
                <a:gd name="adj2" fmla="val 13739449"/>
              </a:avLst>
            </a:prstGeom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3B4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018704" y="1803234"/>
              <a:ext cx="2042795" cy="202882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稻壳儿搜索【幻雨工作室】_4"/>
            <p:cNvSpPr txBox="1"/>
            <p:nvPr/>
          </p:nvSpPr>
          <p:spPr>
            <a:xfrm>
              <a:off x="1180006" y="2587605"/>
              <a:ext cx="1706880" cy="4603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Rounded MT Bold" panose="020F0704030504030204" pitchFamily="34" charset="0"/>
                  <a:ea typeface="等线" panose="02010600030101010101" charset="-122"/>
                  <a:cs typeface="+mn-cs"/>
                </a:rPr>
                <a:t>消费新趋势</a:t>
              </a:r>
            </a:p>
          </p:txBody>
        </p:sp>
        <p:sp>
          <p:nvSpPr>
            <p:cNvPr id="5" name="稻壳儿搜索【幻雨工作室】_3"/>
            <p:cNvSpPr/>
            <p:nvPr/>
          </p:nvSpPr>
          <p:spPr>
            <a:xfrm>
              <a:off x="1219490" y="2003842"/>
              <a:ext cx="1627908" cy="1627904"/>
            </a:xfrm>
            <a:prstGeom prst="arc">
              <a:avLst>
                <a:gd name="adj1" fmla="val 16389513"/>
                <a:gd name="adj2" fmla="val 13739449"/>
              </a:avLst>
            </a:prstGeom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13B4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18109" y="249746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研究背景与意义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AC4D8391-960C-E20C-5485-76DF091AB6AD}"/>
              </a:ext>
            </a:extLst>
          </p:cNvPr>
          <p:cNvSpPr/>
          <p:nvPr/>
        </p:nvSpPr>
        <p:spPr>
          <a:xfrm>
            <a:off x="6077046" y="711411"/>
            <a:ext cx="64673" cy="60322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5B9F1DE-FEE0-2B6F-694B-625C6F8E4516}"/>
              </a:ext>
            </a:extLst>
          </p:cNvPr>
          <p:cNvSpPr/>
          <p:nvPr/>
        </p:nvSpPr>
        <p:spPr>
          <a:xfrm>
            <a:off x="2782989" y="1155700"/>
            <a:ext cx="982561" cy="5334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1B366A7-E5C7-DC27-C23B-D6F9A9D3A886}"/>
              </a:ext>
            </a:extLst>
          </p:cNvPr>
          <p:cNvSpPr/>
          <p:nvPr/>
        </p:nvSpPr>
        <p:spPr>
          <a:xfrm>
            <a:off x="8478011" y="1157632"/>
            <a:ext cx="982561" cy="5334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4F4315-961E-34A7-5B17-C334082A4150}"/>
              </a:ext>
            </a:extLst>
          </p:cNvPr>
          <p:cNvSpPr txBox="1"/>
          <p:nvPr/>
        </p:nvSpPr>
        <p:spPr>
          <a:xfrm>
            <a:off x="2957602" y="1216767"/>
            <a:ext cx="67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背景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582D0E-2227-A576-6B26-F2F61FE23AE8}"/>
              </a:ext>
            </a:extLst>
          </p:cNvPr>
          <p:cNvSpPr txBox="1"/>
          <p:nvPr/>
        </p:nvSpPr>
        <p:spPr>
          <a:xfrm>
            <a:off x="8627526" y="1216767"/>
            <a:ext cx="73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意义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12887" y="-531409"/>
            <a:ext cx="4611498" cy="4634936"/>
            <a:chOff x="-712887" y="-531409"/>
            <a:chExt cx="4611498" cy="4634936"/>
          </a:xfrm>
        </p:grpSpPr>
        <p:sp>
          <p:nvSpPr>
            <p:cNvPr id="28" name="任意多边形: 形状 27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10800000">
            <a:off x="8372202" y="2829714"/>
            <a:ext cx="4611498" cy="4634936"/>
            <a:chOff x="-712887" y="-531409"/>
            <a:chExt cx="4611498" cy="4634936"/>
          </a:xfrm>
        </p:grpSpPr>
        <p:sp>
          <p:nvSpPr>
            <p:cNvPr id="32" name="任意多边形: 形状 31"/>
            <p:cNvSpPr/>
            <p:nvPr/>
          </p:nvSpPr>
          <p:spPr>
            <a:xfrm>
              <a:off x="851624" y="1044821"/>
              <a:ext cx="1482477" cy="1482477"/>
            </a:xfrm>
            <a:custGeom>
              <a:avLst/>
              <a:gdLst>
                <a:gd name="connsiteX0" fmla="*/ 1482477 w 1482477"/>
                <a:gd name="connsiteY0" fmla="*/ 0 h 1482477"/>
                <a:gd name="connsiteX1" fmla="*/ 1482476 w 1482477"/>
                <a:gd name="connsiteY1" fmla="*/ 1482477 h 1482477"/>
                <a:gd name="connsiteX2" fmla="*/ 0 w 1482477"/>
                <a:gd name="connsiteY2" fmla="*/ 1482477 h 1482477"/>
                <a:gd name="connsiteX3" fmla="*/ 0 w 1482477"/>
                <a:gd name="connsiteY3" fmla="*/ 0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2477" h="1482477">
                  <a:moveTo>
                    <a:pt x="1482477" y="0"/>
                  </a:moveTo>
                  <a:lnTo>
                    <a:pt x="1482476" y="1482477"/>
                  </a:lnTo>
                  <a:lnTo>
                    <a:pt x="0" y="1482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851625" y="-531408"/>
              <a:ext cx="1482477" cy="1482477"/>
            </a:xfrm>
            <a:custGeom>
              <a:avLst/>
              <a:gdLst>
                <a:gd name="connsiteX0" fmla="*/ 1167503 w 1482477"/>
                <a:gd name="connsiteY0" fmla="*/ 0 h 1482477"/>
                <a:gd name="connsiteX1" fmla="*/ 1482477 w 1482477"/>
                <a:gd name="connsiteY1" fmla="*/ 314974 h 1482477"/>
                <a:gd name="connsiteX2" fmla="*/ 1482477 w 1482477"/>
                <a:gd name="connsiteY2" fmla="*/ 1482477 h 1482477"/>
                <a:gd name="connsiteX3" fmla="*/ 0 w 1482477"/>
                <a:gd name="connsiteY3" fmla="*/ 1482477 h 1482477"/>
                <a:gd name="connsiteX4" fmla="*/ 0 w 1482477"/>
                <a:gd name="connsiteY4" fmla="*/ 1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7" h="1482477">
                  <a:moveTo>
                    <a:pt x="1167503" y="0"/>
                  </a:moveTo>
                  <a:lnTo>
                    <a:pt x="1482477" y="314974"/>
                  </a:lnTo>
                  <a:lnTo>
                    <a:pt x="1482477" y="1482477"/>
                  </a:lnTo>
                  <a:lnTo>
                    <a:pt x="0" y="14824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-712886" y="1044821"/>
              <a:ext cx="1482476" cy="1482477"/>
            </a:xfrm>
            <a:custGeom>
              <a:avLst/>
              <a:gdLst>
                <a:gd name="connsiteX0" fmla="*/ 0 w 1482476"/>
                <a:gd name="connsiteY0" fmla="*/ 0 h 1482477"/>
                <a:gd name="connsiteX1" fmla="*/ 1482475 w 1482476"/>
                <a:gd name="connsiteY1" fmla="*/ 1 h 1482477"/>
                <a:gd name="connsiteX2" fmla="*/ 1482476 w 1482476"/>
                <a:gd name="connsiteY2" fmla="*/ 1482477 h 1482477"/>
                <a:gd name="connsiteX3" fmla="*/ 303254 w 1482476"/>
                <a:gd name="connsiteY3" fmla="*/ 1482477 h 1482477"/>
                <a:gd name="connsiteX4" fmla="*/ 0 w 1482476"/>
                <a:gd name="connsiteY4" fmla="*/ 1179222 h 148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476" h="1482477">
                  <a:moveTo>
                    <a:pt x="0" y="0"/>
                  </a:moveTo>
                  <a:lnTo>
                    <a:pt x="1482475" y="1"/>
                  </a:lnTo>
                  <a:lnTo>
                    <a:pt x="1482476" y="1482477"/>
                  </a:lnTo>
                  <a:lnTo>
                    <a:pt x="303254" y="1482477"/>
                  </a:lnTo>
                  <a:lnTo>
                    <a:pt x="0" y="1179222"/>
                  </a:lnTo>
                  <a:close/>
                </a:path>
              </a:pathLst>
            </a:cu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5400000">
              <a:off x="2416135" y="-531409"/>
              <a:ext cx="1482476" cy="1482476"/>
            </a:xfrm>
            <a:prstGeom prst="rect">
              <a:avLst/>
            </a:prstGeom>
            <a:solidFill>
              <a:srgbClr val="E5D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-712887" y="2621051"/>
              <a:ext cx="1482476" cy="1482476"/>
            </a:xfrm>
            <a:prstGeom prst="rect">
              <a:avLst/>
            </a:prstGeom>
            <a:solidFill>
              <a:srgbClr val="6F72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-712887" y="-531409"/>
              <a:ext cx="1482476" cy="1482476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51395" y="1786059"/>
            <a:ext cx="8489209" cy="2923632"/>
            <a:chOff x="1851395" y="1469356"/>
            <a:chExt cx="8489209" cy="2923632"/>
          </a:xfrm>
        </p:grpSpPr>
        <p:sp>
          <p:nvSpPr>
            <p:cNvPr id="27" name="文本框 26"/>
            <p:cNvSpPr txBox="1"/>
            <p:nvPr/>
          </p:nvSpPr>
          <p:spPr>
            <a:xfrm>
              <a:off x="3233682" y="3045586"/>
              <a:ext cx="57246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4800" b="1" dirty="0">
                  <a:solidFill>
                    <a:srgbClr val="6F7277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数据来源与构建方法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851395" y="3774805"/>
              <a:ext cx="8489209" cy="618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 Ipsum available, but the  majority have suffered alteration some form, by injected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humour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, or </a:t>
              </a: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randomThere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 are many variations of passages of Lorem Ipsum available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105362" y="1469356"/>
              <a:ext cx="1944763" cy="186204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02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5154" y="1232704"/>
            <a:ext cx="2615879" cy="2071868"/>
          </a:xfrm>
          <a:prstGeom prst="rect">
            <a:avLst/>
          </a:prstGeom>
          <a:solidFill>
            <a:srgbClr val="6F727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6F7277"/>
                  </a:solidFill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数据的收集与处理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F7277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335666" y="1412111"/>
            <a:ext cx="22686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通过八爪鱼爬取微博、小红书平台带有上海</a:t>
            </a:r>
            <a:r>
              <a:rPr lang="en-US" altLang="zh-CN" dirty="0">
                <a:solidFill>
                  <a:schemeClr val="bg1"/>
                </a:solidFill>
              </a:rPr>
              <a:t>city walk</a:t>
            </a:r>
            <a:r>
              <a:rPr lang="zh-CN" altLang="en-US" dirty="0">
                <a:solidFill>
                  <a:schemeClr val="bg1"/>
                </a:solidFill>
              </a:rPr>
              <a:t>标签的笔记，博文内容（主要以此为主），总计爬取相关数据</a:t>
            </a:r>
            <a:r>
              <a:rPr lang="en-US" altLang="zh-CN" dirty="0">
                <a:solidFill>
                  <a:schemeClr val="bg1"/>
                </a:solidFill>
              </a:rPr>
              <a:t>6195</a:t>
            </a:r>
            <a:r>
              <a:rPr lang="zh-CN" altLang="en-US" dirty="0">
                <a:solidFill>
                  <a:schemeClr val="bg1"/>
                </a:solidFill>
              </a:rPr>
              <a:t>条。</a:t>
            </a:r>
          </a:p>
        </p:txBody>
      </p:sp>
      <p:pic>
        <p:nvPicPr>
          <p:cNvPr id="5" name="图片 4" descr="电脑屏幕截图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7" y="797815"/>
            <a:ext cx="9280967" cy="55112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箭头: 燕尾形 20"/>
          <p:cNvSpPr/>
          <p:nvPr/>
        </p:nvSpPr>
        <p:spPr>
          <a:xfrm rot="5400000">
            <a:off x="6702850" y="3218972"/>
            <a:ext cx="691988" cy="415401"/>
          </a:xfrm>
          <a:prstGeom prst="notched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数据的处理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pic>
        <p:nvPicPr>
          <p:cNvPr id="3" name="图片 2" descr="文本&#10;&#10;AI 生成的内容可能不正确。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400" y="-1"/>
            <a:ext cx="4320866" cy="34290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6881" y="1207291"/>
            <a:ext cx="2561531" cy="171016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65149" y="1600706"/>
            <a:ext cx="2006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代码将爬取到的数据进行清洗处理</a:t>
            </a:r>
          </a:p>
        </p:txBody>
      </p:sp>
      <p:sp>
        <p:nvSpPr>
          <p:cNvPr id="7" name="箭头: 燕尾形 6"/>
          <p:cNvSpPr/>
          <p:nvPr/>
        </p:nvSpPr>
        <p:spPr>
          <a:xfrm>
            <a:off x="3178412" y="1716180"/>
            <a:ext cx="691988" cy="415401"/>
          </a:xfrm>
          <a:prstGeom prst="notched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图片包含 图形用户界面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20" y="3777322"/>
            <a:ext cx="5950850" cy="291717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179512" y="2658420"/>
            <a:ext cx="1695576" cy="1659243"/>
          </a:xfrm>
          <a:prstGeom prst="rect">
            <a:avLst/>
          </a:prstGeom>
          <a:solidFill>
            <a:srgbClr val="B0B0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179512" y="3242006"/>
            <a:ext cx="1695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得到清洗后的数据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9943343" y="3426672"/>
            <a:ext cx="363338" cy="624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数据的处理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454172" y="996432"/>
            <a:ext cx="1937801" cy="21403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1897" y="1447296"/>
            <a:ext cx="16471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通过微词云，以及人工筛选得到了了关于上海</a:t>
            </a:r>
            <a:r>
              <a:rPr lang="en-US" altLang="zh-CN" dirty="0"/>
              <a:t>city walk</a:t>
            </a:r>
            <a:r>
              <a:rPr lang="zh-CN" altLang="en-US" dirty="0"/>
              <a:t>主题的高频词</a:t>
            </a:r>
          </a:p>
          <a:p>
            <a:endParaRPr lang="zh-CN" altLang="en-US" dirty="0"/>
          </a:p>
        </p:txBody>
      </p:sp>
      <p:pic>
        <p:nvPicPr>
          <p:cNvPr id="6" name="图片 5" descr="图片包含 文本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835" y="858969"/>
            <a:ext cx="3968144" cy="3571637"/>
          </a:xfrm>
          <a:prstGeom prst="rect">
            <a:avLst/>
          </a:prstGeom>
        </p:spPr>
      </p:pic>
      <p:pic>
        <p:nvPicPr>
          <p:cNvPr id="21" name="图片 20" descr="表格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499" y="164077"/>
            <a:ext cx="2645881" cy="4320763"/>
          </a:xfrm>
          <a:prstGeom prst="rect">
            <a:avLst/>
          </a:prstGeom>
        </p:spPr>
      </p:pic>
      <p:pic>
        <p:nvPicPr>
          <p:cNvPr id="23" name="图片 22" descr="表格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897" y="1447296"/>
            <a:ext cx="4422561" cy="6858000"/>
          </a:xfrm>
          <a:prstGeom prst="rect">
            <a:avLst/>
          </a:prstGeom>
        </p:spPr>
      </p:pic>
      <p:sp>
        <p:nvSpPr>
          <p:cNvPr id="24" name="椭圆 23"/>
          <p:cNvSpPr/>
          <p:nvPr/>
        </p:nvSpPr>
        <p:spPr>
          <a:xfrm rot="20355666">
            <a:off x="5240875" y="1428198"/>
            <a:ext cx="1012456" cy="62207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打标词表</a:t>
            </a:r>
          </a:p>
        </p:txBody>
      </p:sp>
      <p:sp>
        <p:nvSpPr>
          <p:cNvPr id="27" name="椭圆 26"/>
          <p:cNvSpPr/>
          <p:nvPr/>
        </p:nvSpPr>
        <p:spPr>
          <a:xfrm rot="1403180">
            <a:off x="8152308" y="423412"/>
            <a:ext cx="996772" cy="6325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特征词表</a:t>
            </a:r>
          </a:p>
        </p:txBody>
      </p:sp>
      <p:sp>
        <p:nvSpPr>
          <p:cNvPr id="28" name="标注: 弯曲线形 27"/>
          <p:cNvSpPr/>
          <p:nvPr/>
        </p:nvSpPr>
        <p:spPr>
          <a:xfrm>
            <a:off x="10772964" y="2209380"/>
            <a:ext cx="914400" cy="1375552"/>
          </a:xfrm>
          <a:prstGeom prst="borderCallout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最终筛选后的相关特征词表</a:t>
            </a:r>
          </a:p>
        </p:txBody>
      </p:sp>
      <p:sp>
        <p:nvSpPr>
          <p:cNvPr id="3" name="矩形 2"/>
          <p:cNvSpPr/>
          <p:nvPr/>
        </p:nvSpPr>
        <p:spPr>
          <a:xfrm>
            <a:off x="128666" y="3969641"/>
            <a:ext cx="5402184" cy="2631628"/>
          </a:xfrm>
          <a:prstGeom prst="rect">
            <a:avLst/>
          </a:prstGeom>
          <a:solidFill>
            <a:srgbClr val="B0B0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9550" y="4089399"/>
            <a:ext cx="43815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对前一百的高频词进行分析：</a:t>
            </a:r>
            <a:endParaRPr lang="en-US" altLang="zh-CN" sz="1200" dirty="0"/>
          </a:p>
          <a:p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0000"/>
                </a:solidFill>
              </a:rPr>
              <a:t>核心地点集中</a:t>
            </a:r>
            <a:r>
              <a:rPr lang="zh-CN" altLang="en-US" sz="1200" dirty="0"/>
              <a:t>：高频词如</a:t>
            </a:r>
            <a:r>
              <a:rPr lang="en-US" altLang="zh-CN" sz="1200" dirty="0"/>
              <a:t>"</a:t>
            </a:r>
            <a:r>
              <a:rPr lang="zh-CN" altLang="en-US" sz="1200" dirty="0"/>
              <a:t>外滩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新天地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豫园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南京路</a:t>
            </a:r>
            <a:r>
              <a:rPr lang="en-US" altLang="zh-CN" sz="1200" dirty="0"/>
              <a:t>"</a:t>
            </a:r>
            <a:r>
              <a:rPr lang="zh-CN" altLang="en-US" sz="1200" dirty="0"/>
              <a:t>等表明，上海</a:t>
            </a:r>
            <a:r>
              <a:rPr lang="en-US" altLang="zh-CN" sz="1200" dirty="0"/>
              <a:t>City walk</a:t>
            </a:r>
            <a:r>
              <a:rPr lang="zh-CN" altLang="en-US" sz="1200" dirty="0"/>
              <a:t>的热点区域主要集中在传统知名地标。</a:t>
            </a:r>
            <a:endParaRPr lang="en-US" altLang="zh-CN" sz="1200" dirty="0"/>
          </a:p>
          <a:p>
            <a:r>
              <a:rPr lang="zh-CN" altLang="en-US" sz="1200" dirty="0"/>
              <a:t> 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0000"/>
                </a:solidFill>
              </a:rPr>
              <a:t>行为特征明显</a:t>
            </a:r>
            <a:r>
              <a:rPr lang="zh-CN" altLang="en-US" sz="1200" dirty="0"/>
              <a:t>：</a:t>
            </a:r>
            <a:r>
              <a:rPr lang="en-US" altLang="zh-CN" sz="1200" dirty="0"/>
              <a:t>"</a:t>
            </a:r>
            <a:r>
              <a:rPr lang="zh-CN" altLang="en-US" sz="1200" dirty="0"/>
              <a:t>打卡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拍照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发现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探索</a:t>
            </a:r>
            <a:r>
              <a:rPr lang="en-US" altLang="zh-CN" sz="1200" dirty="0"/>
              <a:t>"</a:t>
            </a:r>
            <a:r>
              <a:rPr lang="zh-CN" altLang="en-US" sz="1200" dirty="0"/>
              <a:t>等动词反映了</a:t>
            </a:r>
            <a:r>
              <a:rPr lang="en-US" altLang="zh-CN" sz="1200" dirty="0"/>
              <a:t>City walk</a:t>
            </a:r>
            <a:r>
              <a:rPr lang="zh-CN" altLang="en-US" sz="1200" dirty="0"/>
              <a:t>参与者注重体验和分享的行为模式。 </a:t>
            </a:r>
            <a:endParaRPr lang="en-US" altLang="zh-CN" sz="1200" dirty="0"/>
          </a:p>
          <a:p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FF0000"/>
                </a:solidFill>
              </a:rPr>
              <a:t>配套设施丰富</a:t>
            </a:r>
            <a:r>
              <a:rPr lang="zh-CN" altLang="en-US" sz="1200" dirty="0"/>
              <a:t>：</a:t>
            </a:r>
            <a:r>
              <a:rPr lang="en-US" altLang="zh-CN" sz="1200" dirty="0"/>
              <a:t>"</a:t>
            </a:r>
            <a:r>
              <a:rPr lang="zh-CN" altLang="en-US" sz="1200" dirty="0"/>
              <a:t>咖啡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美食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餐厅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书店</a:t>
            </a:r>
            <a:r>
              <a:rPr lang="en-US" altLang="zh-CN" sz="1200" dirty="0"/>
              <a:t>"</a:t>
            </a:r>
            <a:r>
              <a:rPr lang="zh-CN" altLang="en-US" sz="1200" dirty="0"/>
              <a:t>等词汇说明，休闲消费场所是</a:t>
            </a:r>
            <a:r>
              <a:rPr lang="en-US" altLang="zh-CN" sz="1200" dirty="0"/>
              <a:t>City walk</a:t>
            </a:r>
            <a:r>
              <a:rPr lang="zh-CN" altLang="en-US" sz="1200" dirty="0"/>
              <a:t>体验的重要组成部分。 文化元素凸显：</a:t>
            </a:r>
            <a:r>
              <a:rPr lang="en-US" altLang="zh-CN" sz="1200" dirty="0"/>
              <a:t>"</a:t>
            </a:r>
            <a:r>
              <a:rPr lang="zh-CN" altLang="en-US" sz="1200" dirty="0"/>
              <a:t>建筑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历史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文化</a:t>
            </a:r>
            <a:r>
              <a:rPr lang="en-US" altLang="zh-CN" sz="1200" dirty="0"/>
              <a:t>"</a:t>
            </a:r>
            <a:r>
              <a:rPr lang="zh-CN" altLang="en-US" sz="1200" dirty="0"/>
              <a:t>、</a:t>
            </a:r>
            <a:r>
              <a:rPr lang="en-US" altLang="zh-CN" sz="1200" dirty="0"/>
              <a:t>"</a:t>
            </a:r>
            <a:r>
              <a:rPr lang="zh-CN" altLang="en-US" sz="1200" dirty="0"/>
              <a:t>艺术</a:t>
            </a:r>
            <a:r>
              <a:rPr lang="en-US" altLang="zh-CN" sz="1200" dirty="0"/>
              <a:t>"</a:t>
            </a:r>
            <a:r>
              <a:rPr lang="zh-CN" altLang="en-US" sz="1200" dirty="0"/>
              <a:t>等名词体现了上海</a:t>
            </a:r>
            <a:r>
              <a:rPr lang="en-US" altLang="zh-CN" sz="1200" dirty="0"/>
              <a:t>City walk</a:t>
            </a:r>
            <a:r>
              <a:rPr lang="zh-CN" altLang="en-US" sz="1200" dirty="0"/>
              <a:t>浓厚的文化底蕴。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24" grpId="0" animBg="1"/>
      <p:bldP spid="27" grpId="0" animBg="1"/>
      <p:bldP spid="28" grpId="0" animBg="1"/>
      <p:bldP spid="3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日程表&#10;&#10;AI 生成的内容可能不正确。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663" y="605053"/>
            <a:ext cx="4188004" cy="3293695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398424" y="256731"/>
            <a:ext cx="4506911" cy="602238"/>
            <a:chOff x="512724" y="472631"/>
            <a:chExt cx="4506911" cy="602238"/>
          </a:xfrm>
        </p:grpSpPr>
        <p:sp>
          <p:nvSpPr>
            <p:cNvPr id="49" name="文本框 48"/>
            <p:cNvSpPr txBox="1"/>
            <p:nvPr/>
          </p:nvSpPr>
          <p:spPr>
            <a:xfrm>
              <a:off x="1020699" y="47263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6F7277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ea"/>
                  <a:sym typeface="+mn-lt"/>
                </a:rPr>
                <a:t>数据的处理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1491" y="82095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There are many variations of passages of Lorem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12724" y="542917"/>
              <a:ext cx="543778" cy="461666"/>
              <a:chOff x="808413" y="1123512"/>
              <a:chExt cx="1249361" cy="1060704"/>
            </a:xfrm>
          </p:grpSpPr>
          <p:sp>
            <p:nvSpPr>
              <p:cNvPr id="55" name="等腰三角形 54"/>
              <p:cNvSpPr/>
              <p:nvPr/>
            </p:nvSpPr>
            <p:spPr>
              <a:xfrm rot="5400000">
                <a:off x="1070222" y="1196664"/>
                <a:ext cx="1060704" cy="914400"/>
              </a:xfrm>
              <a:prstGeom prst="triangle">
                <a:avLst/>
              </a:prstGeom>
              <a:solidFill>
                <a:srgbClr val="B0B0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5400000">
                <a:off x="735261" y="1196664"/>
                <a:ext cx="1060704" cy="914400"/>
              </a:xfrm>
              <a:prstGeom prst="triangle">
                <a:avLst/>
              </a:prstGeom>
              <a:solidFill>
                <a:srgbClr val="6F72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454172" y="996432"/>
            <a:ext cx="1937801" cy="21403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1897" y="1447296"/>
            <a:ext cx="1647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通过微词云，绘制了关于上海</a:t>
            </a:r>
            <a:r>
              <a:rPr lang="en-US" altLang="zh-CN" dirty="0"/>
              <a:t>city walk</a:t>
            </a:r>
            <a:r>
              <a:rPr lang="zh-CN" altLang="en-US" dirty="0"/>
              <a:t>的词云图</a:t>
            </a:r>
          </a:p>
        </p:txBody>
      </p:sp>
      <p:pic>
        <p:nvPicPr>
          <p:cNvPr id="10" name="图片 9" descr="图片包含 形状&#10;&#10;AI 生成的内容可能不正确。">
            <a:extLst>
              <a:ext uri="{FF2B5EF4-FFF2-40B4-BE49-F238E27FC236}">
                <a16:creationId xmlns:a16="http://schemas.microsoft.com/office/drawing/2014/main" id="{A7D0B5CA-C855-5172-B8EF-A1AF6EBF7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56" y="487563"/>
            <a:ext cx="3968144" cy="5546868"/>
          </a:xfrm>
          <a:prstGeom prst="rect">
            <a:avLst/>
          </a:prstGeom>
        </p:spPr>
      </p:pic>
      <p:pic>
        <p:nvPicPr>
          <p:cNvPr id="12" name="图片 11" descr="QR 代码&#10;&#10;AI 生成的内容可能不正确。">
            <a:extLst>
              <a:ext uri="{FF2B5EF4-FFF2-40B4-BE49-F238E27FC236}">
                <a16:creationId xmlns:a16="http://schemas.microsoft.com/office/drawing/2014/main" id="{A1C3A9B2-7782-31C5-1A20-1AA52D28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263" y="4006560"/>
            <a:ext cx="3095625" cy="26812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2556</Words>
  <Application>Microsoft Office PowerPoint</Application>
  <PresentationFormat>宽屏</PresentationFormat>
  <Paragraphs>151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等线</vt:lpstr>
      <vt:lpstr>等线 Light</vt:lpstr>
      <vt:lpstr>思源黑体 CN Bold</vt:lpstr>
      <vt:lpstr>思源黑体 CN Light</vt:lpstr>
      <vt:lpstr>思源黑体 CN Medium</vt:lpstr>
      <vt:lpstr>思源黑体 CN Normal</vt:lpstr>
      <vt:lpstr>思源黑体 CN Regular</vt:lpstr>
      <vt:lpstr>思源宋体 CN Heavy</vt:lpstr>
      <vt:lpstr>思源宋體 TW ExtraLight</vt:lpstr>
      <vt:lpstr>Arial</vt:lpstr>
      <vt:lpstr>Arial Rounded MT Bold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芋圆</dc:creator>
  <cp:lastModifiedBy>3459517712@qq.com</cp:lastModifiedBy>
  <cp:revision>18</cp:revision>
  <dcterms:created xsi:type="dcterms:W3CDTF">2020-05-16T06:15:00Z</dcterms:created>
  <dcterms:modified xsi:type="dcterms:W3CDTF">2025-12-16T09:29:52Z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2052-11.1.0.10009</vt:lpwstr>
  </property>
</Properties>
</file>